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0"/>
  </p:notes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1B17F4-7374-46E1-B50F-7B58862E6C0E}" type="datetimeFigureOut">
              <a:rPr lang="en-US" smtClean="0"/>
              <a:t>10/6/2015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D01F29-74D8-417B-AF73-6E54E5B86A53}" type="slidenum">
              <a:rPr lang="en-US" smtClean="0"/>
              <a:t>‹#›</a:t>
            </a:fld>
            <a:endParaRPr lang="en-US"/>
          </a:p>
        </p:txBody>
      </p:sp>
    </p:spTree>
    <p:extLst>
      <p:ext uri="{BB962C8B-B14F-4D97-AF65-F5344CB8AC3E}">
        <p14:creationId xmlns:p14="http://schemas.microsoft.com/office/powerpoint/2010/main" val="1379298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8A086A-6D75-443A-9424-932C08350A24}" type="slidenum">
              <a:rPr lang="en-US" smtClean="0"/>
              <a:t>35</a:t>
            </a:fld>
            <a:endParaRPr lang="en-US"/>
          </a:p>
        </p:txBody>
      </p:sp>
    </p:spTree>
    <p:extLst>
      <p:ext uri="{BB962C8B-B14F-4D97-AF65-F5344CB8AC3E}">
        <p14:creationId xmlns:p14="http://schemas.microsoft.com/office/powerpoint/2010/main" val="2857812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963A505-203E-4CCD-8BA0-A3B1EE10332A}" type="datetimeFigureOut">
              <a:rPr lang="en-US" smtClean="0"/>
              <a:t>10/6/2015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689962C7-40EA-4B1E-ABD5-3921833CA13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63A505-203E-4CCD-8BA0-A3B1EE10332A}" type="datetimeFigureOut">
              <a:rPr lang="en-US" smtClean="0"/>
              <a:t>10/6/2015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962C7-40EA-4B1E-ABD5-3921833CA13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63A505-203E-4CCD-8BA0-A3B1EE10332A}" type="datetimeFigureOut">
              <a:rPr lang="en-US" smtClean="0"/>
              <a:t>10/6/2015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962C7-40EA-4B1E-ABD5-3921833CA13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963A505-203E-4CCD-8BA0-A3B1EE10332A}" type="datetimeFigureOut">
              <a:rPr lang="en-US" smtClean="0"/>
              <a:t>10/6/2015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962C7-40EA-4B1E-ABD5-3921833CA13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963A505-203E-4CCD-8BA0-A3B1EE10332A}" type="datetimeFigureOut">
              <a:rPr lang="en-US" smtClean="0"/>
              <a:t>10/6/2015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962C7-40EA-4B1E-ABD5-3921833CA13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963A505-203E-4CCD-8BA0-A3B1EE10332A}" type="datetimeFigureOut">
              <a:rPr lang="en-US" smtClean="0"/>
              <a:t>10/6/2015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962C7-40EA-4B1E-ABD5-3921833CA132}" type="slidenum">
              <a:rPr lang="en-US" smtClean="0"/>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C963A505-203E-4CCD-8BA0-A3B1EE10332A}" type="datetimeFigureOut">
              <a:rPr lang="en-US" smtClean="0"/>
              <a:t>10/6/2015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9962C7-40EA-4B1E-ABD5-3921833CA132}" type="slidenum">
              <a:rPr lang="en-US" smtClean="0"/>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C963A505-203E-4CCD-8BA0-A3B1EE10332A}" type="datetimeFigureOut">
              <a:rPr lang="en-US" smtClean="0"/>
              <a:t>10/6/2015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9962C7-40EA-4B1E-ABD5-3921833CA13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963A505-203E-4CCD-8BA0-A3B1EE10332A}" type="datetimeFigureOut">
              <a:rPr lang="en-US" smtClean="0"/>
              <a:t>10/6/2015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9962C7-40EA-4B1E-ABD5-3921833CA13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963A505-203E-4CCD-8BA0-A3B1EE10332A}" type="datetimeFigureOut">
              <a:rPr lang="en-US" smtClean="0"/>
              <a:t>10/6/2015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962C7-40EA-4B1E-ABD5-3921833CA132}" type="slidenum">
              <a:rPr lang="en-US" smtClean="0"/>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963A505-203E-4CCD-8BA0-A3B1EE10332A}" type="datetimeFigureOut">
              <a:rPr lang="en-US" smtClean="0"/>
              <a:t>10/6/2015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962C7-40EA-4B1E-ABD5-3921833CA132}" type="slidenum">
              <a:rPr lang="en-US" smtClean="0"/>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C963A505-203E-4CCD-8BA0-A3B1EE10332A}" type="datetimeFigureOut">
              <a:rPr lang="en-US" smtClean="0"/>
              <a:t>10/6/2015</a:t>
            </a:fld>
            <a:endParaRPr lang="en-U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689962C7-40EA-4B1E-ABD5-3921833CA13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a:r>
              <a:rPr lang="en-US" sz="4400" dirty="0" smtClean="0"/>
              <a:t>The Economy of the 1920s – Prosperity to Poverty</a:t>
            </a:r>
            <a:endParaRPr lang="en-US" sz="4400" dirty="0"/>
          </a:p>
        </p:txBody>
      </p:sp>
      <p:sp>
        <p:nvSpPr>
          <p:cNvPr id="3" name="Subtitle 2"/>
          <p:cNvSpPr>
            <a:spLocks noGrp="1"/>
          </p:cNvSpPr>
          <p:nvPr>
            <p:ph type="subTitle" idx="1"/>
          </p:nvPr>
        </p:nvSpPr>
        <p:spPr/>
        <p:txBody>
          <a:bodyPr>
            <a:normAutofit/>
          </a:bodyPr>
          <a:lstStyle/>
          <a:p>
            <a:pPr algn="l"/>
            <a:r>
              <a:rPr lang="en-US" sz="2400" dirty="0" smtClean="0"/>
              <a:t>From Prosperity to the Crash</a:t>
            </a:r>
            <a:endParaRPr lang="en-US" sz="1600" dirty="0"/>
          </a:p>
        </p:txBody>
      </p:sp>
    </p:spTree>
    <p:extLst>
      <p:ext uri="{BB962C8B-B14F-4D97-AF65-F5344CB8AC3E}">
        <p14:creationId xmlns:p14="http://schemas.microsoft.com/office/powerpoint/2010/main" val="4796148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chemeClr val="accent3">
                    <a:lumMod val="60000"/>
                    <a:lumOff val="40000"/>
                  </a:schemeClr>
                </a:solidFill>
              </a:rPr>
              <a:t>Other Factors: </a:t>
            </a:r>
            <a:br>
              <a:rPr lang="en-US" dirty="0" smtClean="0">
                <a:solidFill>
                  <a:schemeClr val="accent3">
                    <a:lumMod val="60000"/>
                    <a:lumOff val="40000"/>
                  </a:schemeClr>
                </a:solidFill>
              </a:rPr>
            </a:br>
            <a:r>
              <a:rPr lang="en-US" dirty="0" smtClean="0">
                <a:solidFill>
                  <a:schemeClr val="accent3">
                    <a:lumMod val="60000"/>
                    <a:lumOff val="40000"/>
                  </a:schemeClr>
                </a:solidFill>
              </a:rPr>
              <a:t>Overproduction by Farmers</a:t>
            </a:r>
            <a:endParaRPr lang="en-US" dirty="0">
              <a:solidFill>
                <a:schemeClr val="accent3">
                  <a:lumMod val="60000"/>
                  <a:lumOff val="40000"/>
                </a:schemeClr>
              </a:solidFill>
            </a:endParaRPr>
          </a:p>
        </p:txBody>
      </p:sp>
      <p:sp>
        <p:nvSpPr>
          <p:cNvPr id="6" name="Content Placeholder 5"/>
          <p:cNvSpPr>
            <a:spLocks noGrp="1"/>
          </p:cNvSpPr>
          <p:nvPr>
            <p:ph sz="quarter" idx="14"/>
          </p:nvPr>
        </p:nvSpPr>
        <p:spPr>
          <a:xfrm>
            <a:off x="5334000" y="1536192"/>
            <a:ext cx="3124200" cy="3877056"/>
          </a:xfrm>
        </p:spPr>
        <p:txBody>
          <a:bodyPr>
            <a:normAutofit fontScale="92500" lnSpcReduction="20000"/>
          </a:bodyPr>
          <a:lstStyle/>
          <a:p>
            <a:r>
              <a:rPr lang="en-US" dirty="0" smtClean="0"/>
              <a:t>Farmers produced more crops than Americans could eat – overproduction.</a:t>
            </a:r>
          </a:p>
          <a:p>
            <a:r>
              <a:rPr lang="en-US" dirty="0" smtClean="0"/>
              <a:t>Usually, European markets bought American grains – but after World War I, those nations were too in debt to purchase these goods. </a:t>
            </a:r>
          </a:p>
          <a:p>
            <a:r>
              <a:rPr lang="en-US" dirty="0" smtClean="0"/>
              <a:t>Farmers had borrowed enormous sums of money from banks to invest in machinery and more land – now, they could not repay their own debts. </a:t>
            </a:r>
          </a:p>
          <a:p>
            <a:endParaRPr lang="en-US" dirty="0"/>
          </a:p>
        </p:txBody>
      </p:sp>
      <p:pic>
        <p:nvPicPr>
          <p:cNvPr id="3" name="Content Placeholder 2"/>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57200" y="1633151"/>
            <a:ext cx="4800600" cy="3683773"/>
          </a:xfrm>
        </p:spPr>
      </p:pic>
    </p:spTree>
    <p:extLst>
      <p:ext uri="{BB962C8B-B14F-4D97-AF65-F5344CB8AC3E}">
        <p14:creationId xmlns:p14="http://schemas.microsoft.com/office/powerpoint/2010/main" val="8007368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800" b="1" dirty="0" smtClean="0">
                <a:solidFill>
                  <a:schemeClr val="accent3">
                    <a:lumMod val="60000"/>
                    <a:lumOff val="40000"/>
                  </a:schemeClr>
                </a:solidFill>
              </a:rPr>
              <a:t>Other Factors: </a:t>
            </a:r>
            <a:br>
              <a:rPr lang="en-US" sz="2800" b="1" dirty="0" smtClean="0">
                <a:solidFill>
                  <a:schemeClr val="accent3">
                    <a:lumMod val="60000"/>
                    <a:lumOff val="40000"/>
                  </a:schemeClr>
                </a:solidFill>
              </a:rPr>
            </a:br>
            <a:r>
              <a:rPr lang="en-US" sz="2800" b="1" dirty="0" smtClean="0">
                <a:solidFill>
                  <a:schemeClr val="accent3">
                    <a:lumMod val="60000"/>
                    <a:lumOff val="40000"/>
                  </a:schemeClr>
                </a:solidFill>
              </a:rPr>
              <a:t>The Assembly Line </a:t>
            </a:r>
            <a:endParaRPr lang="en-US" sz="2800" b="1" dirty="0">
              <a:solidFill>
                <a:schemeClr val="accent3">
                  <a:lumMod val="60000"/>
                  <a:lumOff val="40000"/>
                </a:schemeClr>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86552" y="1600200"/>
            <a:ext cx="5970895" cy="3733800"/>
          </a:xfrm>
        </p:spPr>
      </p:pic>
    </p:spTree>
    <p:extLst>
      <p:ext uri="{BB962C8B-B14F-4D97-AF65-F5344CB8AC3E}">
        <p14:creationId xmlns:p14="http://schemas.microsoft.com/office/powerpoint/2010/main" val="39033851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solidFill>
                  <a:schemeClr val="accent3">
                    <a:lumMod val="60000"/>
                    <a:lumOff val="40000"/>
                  </a:schemeClr>
                </a:solidFill>
              </a:rPr>
              <a:t>The Impact of Assembly Lines</a:t>
            </a:r>
            <a:endParaRPr lang="en-US" u="sng" dirty="0">
              <a:solidFill>
                <a:schemeClr val="accent3">
                  <a:lumMod val="60000"/>
                  <a:lumOff val="40000"/>
                </a:schemeClr>
              </a:solidFill>
            </a:endParaRPr>
          </a:p>
        </p:txBody>
      </p:sp>
      <p:sp>
        <p:nvSpPr>
          <p:cNvPr id="3" name="Content Placeholder 2"/>
          <p:cNvSpPr>
            <a:spLocks noGrp="1"/>
          </p:cNvSpPr>
          <p:nvPr>
            <p:ph idx="1"/>
          </p:nvPr>
        </p:nvSpPr>
        <p:spPr>
          <a:xfrm>
            <a:off x="685800" y="1219200"/>
            <a:ext cx="7772400" cy="4495800"/>
          </a:xfrm>
        </p:spPr>
        <p:txBody>
          <a:bodyPr/>
          <a:lstStyle/>
          <a:p>
            <a:r>
              <a:rPr lang="en-US" dirty="0" smtClean="0"/>
              <a:t>Although some companies were able to create high quality jobs by using the assembly line, like Ford Motor Company did during the 1920s and throughout most of the twentieth century, the overall impact of the technique was to reduce the need for skilled laborers. </a:t>
            </a:r>
          </a:p>
          <a:p>
            <a:r>
              <a:rPr lang="en-US" dirty="0" smtClean="0"/>
              <a:t>Most people could be trained to do whatever jobs were asked of them on an assembly line.  The need for skilled laborers, individuals with a specific set of job skills like carpenters, blacksmiths, mechanics, or electricians, was reduced.  </a:t>
            </a:r>
          </a:p>
          <a:p>
            <a:r>
              <a:rPr lang="en-US" dirty="0" smtClean="0"/>
              <a:t>Unskilled laborers could accomplish more work, perhaps, but they could not command a high wage.  Therefore, high paying jobs usually disappeared as technology was introduced to the workplace.  </a:t>
            </a:r>
          </a:p>
          <a:p>
            <a:r>
              <a:rPr lang="en-US" dirty="0" smtClean="0"/>
              <a:t>By August of 1931, Ford had cut production of automobiles to virtually nil, laying off over 75,000 workers. </a:t>
            </a:r>
          </a:p>
        </p:txBody>
      </p:sp>
    </p:spTree>
    <p:extLst>
      <p:ext uri="{BB962C8B-B14F-4D97-AF65-F5344CB8AC3E}">
        <p14:creationId xmlns:p14="http://schemas.microsoft.com/office/powerpoint/2010/main" val="7727811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b="1" u="sng" dirty="0" smtClean="0">
                <a:solidFill>
                  <a:schemeClr val="accent3">
                    <a:lumMod val="60000"/>
                    <a:lumOff val="40000"/>
                  </a:schemeClr>
                </a:solidFill>
              </a:rPr>
              <a:t>The Election of 1928: </a:t>
            </a:r>
            <a:br>
              <a:rPr lang="en-US" b="1" u="sng" dirty="0" smtClean="0">
                <a:solidFill>
                  <a:schemeClr val="accent3">
                    <a:lumMod val="60000"/>
                    <a:lumOff val="40000"/>
                  </a:schemeClr>
                </a:solidFill>
              </a:rPr>
            </a:br>
            <a:r>
              <a:rPr lang="en-US" b="1" dirty="0" smtClean="0">
                <a:solidFill>
                  <a:schemeClr val="accent3">
                    <a:lumMod val="60000"/>
                    <a:lumOff val="40000"/>
                  </a:schemeClr>
                </a:solidFill>
              </a:rPr>
              <a:t>An Unlucky Winner?</a:t>
            </a:r>
            <a:endParaRPr lang="en-US" b="1" u="sng" dirty="0">
              <a:solidFill>
                <a:schemeClr val="accent3">
                  <a:lumMod val="60000"/>
                  <a:lumOff val="40000"/>
                </a:schemeClr>
              </a:solidFill>
            </a:endParaRPr>
          </a:p>
        </p:txBody>
      </p:sp>
      <p:sp>
        <p:nvSpPr>
          <p:cNvPr id="5" name="Text Placeholder 4"/>
          <p:cNvSpPr>
            <a:spLocks noGrp="1"/>
          </p:cNvSpPr>
          <p:nvPr>
            <p:ph type="body" idx="1"/>
          </p:nvPr>
        </p:nvSpPr>
        <p:spPr/>
        <p:txBody>
          <a:bodyPr/>
          <a:lstStyle/>
          <a:p>
            <a:pPr algn="l"/>
            <a:r>
              <a:rPr lang="en-US" sz="1400" dirty="0" smtClean="0">
                <a:latin typeface="Courier New" pitchFamily="49" charset="0"/>
                <a:cs typeface="Courier New" pitchFamily="49" charset="0"/>
              </a:rPr>
              <a:t>The Happy Warrior: The Catholic, Democratic Candidate, Al Smith</a:t>
            </a:r>
          </a:p>
        </p:txBody>
      </p:sp>
      <p:sp>
        <p:nvSpPr>
          <p:cNvPr id="7" name="Text Placeholder 6"/>
          <p:cNvSpPr>
            <a:spLocks noGrp="1"/>
          </p:cNvSpPr>
          <p:nvPr>
            <p:ph type="body" sz="quarter" idx="3"/>
          </p:nvPr>
        </p:nvSpPr>
        <p:spPr/>
        <p:txBody>
          <a:bodyPr/>
          <a:lstStyle/>
          <a:p>
            <a:pPr algn="l"/>
            <a:r>
              <a:rPr lang="en-US" sz="1400" dirty="0">
                <a:latin typeface="Courier New" pitchFamily="49" charset="0"/>
                <a:cs typeface="Courier New" pitchFamily="49" charset="0"/>
              </a:rPr>
              <a:t>P</a:t>
            </a:r>
            <a:r>
              <a:rPr lang="en-US" sz="1400" dirty="0" smtClean="0">
                <a:latin typeface="Courier New" pitchFamily="49" charset="0"/>
                <a:cs typeface="Courier New" pitchFamily="49" charset="0"/>
              </a:rPr>
              <a:t>romising “A Chicken in Every Pot,” Republican Herbert Hoover</a:t>
            </a:r>
            <a:endParaRPr lang="en-US" sz="1400" dirty="0">
              <a:latin typeface="Courier New" pitchFamily="49" charset="0"/>
              <a:cs typeface="Courier New" pitchFamily="49" charset="0"/>
            </a:endParaRPr>
          </a:p>
        </p:txBody>
      </p:sp>
      <p:pic>
        <p:nvPicPr>
          <p:cNvPr id="9" name="Content Placeholder 8"/>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95218" y="2209800"/>
            <a:ext cx="3038763" cy="3200400"/>
          </a:xfrm>
        </p:spPr>
      </p:pic>
      <p:pic>
        <p:nvPicPr>
          <p:cNvPr id="10" name="Content Placeholder 9"/>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5543550" y="2428875"/>
            <a:ext cx="2171700" cy="2762250"/>
          </a:xfrm>
        </p:spPr>
      </p:pic>
    </p:spTree>
    <p:extLst>
      <p:ext uri="{BB962C8B-B14F-4D97-AF65-F5344CB8AC3E}">
        <p14:creationId xmlns:p14="http://schemas.microsoft.com/office/powerpoint/2010/main" val="13290973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b="1" dirty="0" smtClean="0">
                <a:solidFill>
                  <a:schemeClr val="accent3">
                    <a:lumMod val="60000"/>
                    <a:lumOff val="40000"/>
                  </a:schemeClr>
                </a:solidFill>
              </a:rPr>
              <a:t>President Herbert Hoover</a:t>
            </a:r>
            <a:endParaRPr lang="en-US" b="1" dirty="0">
              <a:solidFill>
                <a:schemeClr val="accent3">
                  <a:lumMod val="60000"/>
                  <a:lumOff val="40000"/>
                </a:schemeClr>
              </a:solidFill>
            </a:endParaRPr>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524000"/>
            <a:ext cx="5742467" cy="3919462"/>
          </a:xfrm>
        </p:spPr>
      </p:pic>
    </p:spTree>
    <p:extLst>
      <p:ext uri="{BB962C8B-B14F-4D97-AF65-F5344CB8AC3E}">
        <p14:creationId xmlns:p14="http://schemas.microsoft.com/office/powerpoint/2010/main" val="38385012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Hoover and the Crash</a:t>
            </a:r>
            <a:endParaRPr lang="en-US" dirty="0"/>
          </a:p>
        </p:txBody>
      </p:sp>
      <p:sp>
        <p:nvSpPr>
          <p:cNvPr id="3" name="Subtitle 2"/>
          <p:cNvSpPr>
            <a:spLocks noGrp="1"/>
          </p:cNvSpPr>
          <p:nvPr>
            <p:ph type="subTitle" idx="1"/>
          </p:nvPr>
        </p:nvSpPr>
        <p:spPr/>
        <p:txBody>
          <a:bodyPr/>
          <a:lstStyle/>
          <a:p>
            <a:r>
              <a:rPr lang="en-US" dirty="0" smtClean="0"/>
              <a:t>The Onset of the Great Depression, 1929 - 1933</a:t>
            </a:r>
            <a:endParaRPr lang="en-US" dirty="0"/>
          </a:p>
        </p:txBody>
      </p:sp>
    </p:spTree>
    <p:extLst>
      <p:ext uri="{BB962C8B-B14F-4D97-AF65-F5344CB8AC3E}">
        <p14:creationId xmlns:p14="http://schemas.microsoft.com/office/powerpoint/2010/main" val="36919277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dirty="0" smtClean="0">
                <a:solidFill>
                  <a:schemeClr val="accent3">
                    <a:lumMod val="60000"/>
                    <a:lumOff val="40000"/>
                  </a:schemeClr>
                </a:solidFill>
              </a:rPr>
              <a:t>Older industries, struggling in the 1920s</a:t>
            </a:r>
            <a:endParaRPr lang="en-US" sz="2400" dirty="0">
              <a:solidFill>
                <a:schemeClr val="accent3">
                  <a:lumMod val="60000"/>
                  <a:lumOff val="40000"/>
                </a:schemeClr>
              </a:solidFill>
            </a:endParaRPr>
          </a:p>
        </p:txBody>
      </p:sp>
      <p:sp>
        <p:nvSpPr>
          <p:cNvPr id="3" name="Content Placeholder 2"/>
          <p:cNvSpPr>
            <a:spLocks noGrp="1"/>
          </p:cNvSpPr>
          <p:nvPr>
            <p:ph idx="1"/>
          </p:nvPr>
        </p:nvSpPr>
        <p:spPr/>
        <p:txBody>
          <a:bodyPr>
            <a:normAutofit fontScale="92500" lnSpcReduction="10000"/>
          </a:bodyPr>
          <a:lstStyle/>
          <a:p>
            <a:pPr>
              <a:buFont typeface="Arial" pitchFamily="34" charset="0"/>
              <a:buChar char="•"/>
            </a:pPr>
            <a:r>
              <a:rPr lang="en-US" dirty="0" smtClean="0"/>
              <a:t>Agriculture, which suffered from overproduction and paralyzing debt which had accumulated throughout the decade. </a:t>
            </a:r>
          </a:p>
          <a:p>
            <a:pPr marL="0" indent="0"/>
            <a:endParaRPr lang="en-US" dirty="0" smtClean="0"/>
          </a:p>
          <a:p>
            <a:pPr>
              <a:buFont typeface="Arial" pitchFamily="34" charset="0"/>
              <a:buChar char="•"/>
            </a:pPr>
            <a:r>
              <a:rPr lang="en-US" dirty="0" smtClean="0"/>
              <a:t>Coal Mining, which was less and less profitable due to competition from oil and other energy forms. </a:t>
            </a:r>
          </a:p>
          <a:p>
            <a:pPr marL="0" indent="0"/>
            <a:endParaRPr lang="en-US" dirty="0" smtClean="0"/>
          </a:p>
          <a:p>
            <a:pPr>
              <a:buFont typeface="Arial" pitchFamily="34" charset="0"/>
              <a:buChar char="•"/>
            </a:pPr>
            <a:r>
              <a:rPr lang="en-US" dirty="0" smtClean="0"/>
              <a:t>Railroads, which were being replaced by cars and trucks as the primary form of long distance transportation and trade. </a:t>
            </a:r>
          </a:p>
          <a:p>
            <a:pPr>
              <a:buFont typeface="Arial" pitchFamily="34" charset="0"/>
              <a:buChar char="•"/>
            </a:pPr>
            <a:endParaRPr lang="en-US" dirty="0" smtClean="0"/>
          </a:p>
          <a:p>
            <a:pPr>
              <a:buFont typeface="Arial" pitchFamily="34" charset="0"/>
              <a:buChar char="•"/>
            </a:pPr>
            <a:r>
              <a:rPr lang="en-US" dirty="0" smtClean="0"/>
              <a:t>Clothing Manufacture, or the Garment industry, which was less profitable due to the competition from foreign nations and synthetic cloth.</a:t>
            </a:r>
            <a:endParaRPr lang="en-US" dirty="0"/>
          </a:p>
        </p:txBody>
      </p:sp>
    </p:spTree>
    <p:extLst>
      <p:ext uri="{BB962C8B-B14F-4D97-AF65-F5344CB8AC3E}">
        <p14:creationId xmlns:p14="http://schemas.microsoft.com/office/powerpoint/2010/main" val="41867250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b="1" u="sng" dirty="0" smtClean="0">
                <a:solidFill>
                  <a:schemeClr val="bg1"/>
                </a:solidFill>
                <a:latin typeface="Courier New" pitchFamily="49" charset="0"/>
                <a:cs typeface="Courier New" pitchFamily="49" charset="0"/>
              </a:rPr>
              <a:t>BLACK TUESDAY</a:t>
            </a:r>
            <a:endParaRPr lang="en-US" sz="3200" b="1" u="sng" dirty="0">
              <a:solidFill>
                <a:schemeClr val="bg1"/>
              </a:solidFill>
              <a:latin typeface="Courier New" pitchFamily="49" charset="0"/>
              <a:cs typeface="Courier New" pitchFamily="49" charset="0"/>
            </a:endParaRPr>
          </a:p>
        </p:txBody>
      </p:sp>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876800" y="1143000"/>
            <a:ext cx="3649239" cy="4433218"/>
          </a:xfrm>
        </p:spPr>
      </p:pic>
      <p:sp>
        <p:nvSpPr>
          <p:cNvPr id="6" name="Text Placeholder 5"/>
          <p:cNvSpPr>
            <a:spLocks noGrp="1"/>
          </p:cNvSpPr>
          <p:nvPr>
            <p:ph type="body" sz="quarter" idx="14"/>
          </p:nvPr>
        </p:nvSpPr>
        <p:spPr>
          <a:xfrm>
            <a:off x="685800" y="1524000"/>
            <a:ext cx="3383280" cy="3291840"/>
          </a:xfrm>
        </p:spPr>
        <p:txBody>
          <a:bodyPr>
            <a:normAutofit/>
          </a:bodyPr>
          <a:lstStyle/>
          <a:p>
            <a:r>
              <a:rPr lang="en-US" sz="6000" b="1" dirty="0" smtClean="0">
                <a:solidFill>
                  <a:schemeClr val="bg1"/>
                </a:solidFill>
                <a:latin typeface="Courier New" pitchFamily="49" charset="0"/>
                <a:cs typeface="Courier New" pitchFamily="49" charset="0"/>
              </a:rPr>
              <a:t>October 29, 1929</a:t>
            </a:r>
            <a:endParaRPr lang="en-US" sz="6000" b="1" dirty="0">
              <a:solidFill>
                <a:schemeClr val="bg1"/>
              </a:solidFill>
              <a:latin typeface="Courier New" pitchFamily="49" charset="0"/>
              <a:cs typeface="Courier New" pitchFamily="49" charset="0"/>
            </a:endParaRPr>
          </a:p>
        </p:txBody>
      </p:sp>
    </p:spTree>
    <p:extLst>
      <p:ext uri="{BB962C8B-B14F-4D97-AF65-F5344CB8AC3E}">
        <p14:creationId xmlns:p14="http://schemas.microsoft.com/office/powerpoint/2010/main" val="10343072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b="1" dirty="0" smtClean="0">
                <a:solidFill>
                  <a:schemeClr val="bg1"/>
                </a:solidFill>
              </a:rPr>
              <a:t>“Black Tuesday” </a:t>
            </a:r>
            <a:r>
              <a:rPr lang="en-US" dirty="0" smtClean="0">
                <a:solidFill>
                  <a:schemeClr val="accent3">
                    <a:lumMod val="60000"/>
                    <a:lumOff val="40000"/>
                  </a:schemeClr>
                </a:solidFill>
              </a:rPr>
              <a:t>October 29, 1929</a:t>
            </a:r>
            <a:endParaRPr lang="en-US" dirty="0">
              <a:solidFill>
                <a:schemeClr val="accent3">
                  <a:lumMod val="60000"/>
                  <a:lumOff val="40000"/>
                </a:schemeClr>
              </a:solidFill>
            </a:endParaRPr>
          </a:p>
        </p:txBody>
      </p:sp>
      <p:sp>
        <p:nvSpPr>
          <p:cNvPr id="6" name="Content Placeholder 5"/>
          <p:cNvSpPr>
            <a:spLocks noGrp="1"/>
          </p:cNvSpPr>
          <p:nvPr>
            <p:ph idx="1"/>
          </p:nvPr>
        </p:nvSpPr>
        <p:spPr/>
        <p:txBody>
          <a:bodyPr>
            <a:noAutofit/>
          </a:bodyPr>
          <a:lstStyle/>
          <a:p>
            <a:pPr>
              <a:buFont typeface="Arial" pitchFamily="34" charset="0"/>
              <a:buChar char="•"/>
            </a:pPr>
            <a:r>
              <a:rPr lang="en-US" dirty="0" smtClean="0">
                <a:solidFill>
                  <a:schemeClr val="accent3">
                    <a:lumMod val="60000"/>
                    <a:lumOff val="40000"/>
                  </a:schemeClr>
                </a:solidFill>
              </a:rPr>
              <a:t>Between October 23</a:t>
            </a:r>
            <a:r>
              <a:rPr lang="en-US" baseline="30000" dirty="0" smtClean="0">
                <a:solidFill>
                  <a:schemeClr val="accent3">
                    <a:lumMod val="60000"/>
                    <a:lumOff val="40000"/>
                  </a:schemeClr>
                </a:solidFill>
              </a:rPr>
              <a:t>rd</a:t>
            </a:r>
            <a:r>
              <a:rPr lang="en-US" dirty="0" smtClean="0">
                <a:solidFill>
                  <a:schemeClr val="accent3">
                    <a:lumMod val="60000"/>
                    <a:lumOff val="40000"/>
                  </a:schemeClr>
                </a:solidFill>
              </a:rPr>
              <a:t> and October 29</a:t>
            </a:r>
            <a:r>
              <a:rPr lang="en-US" baseline="30000" dirty="0" smtClean="0">
                <a:solidFill>
                  <a:schemeClr val="accent3">
                    <a:lumMod val="60000"/>
                    <a:lumOff val="40000"/>
                  </a:schemeClr>
                </a:solidFill>
              </a:rPr>
              <a:t>th</a:t>
            </a:r>
            <a:r>
              <a:rPr lang="en-US" dirty="0" smtClean="0">
                <a:solidFill>
                  <a:schemeClr val="accent3">
                    <a:lumMod val="60000"/>
                    <a:lumOff val="40000"/>
                  </a:schemeClr>
                </a:solidFill>
              </a:rPr>
              <a:t>, 1929, the  New York Stock Exchange suffered its worst losses in its history.  The prices of stocks dropped dramatically, and stockbrokers could not find investors to purchase company shares – causing prices to plunge.</a:t>
            </a:r>
          </a:p>
          <a:p>
            <a:pPr>
              <a:buFont typeface="Arial" pitchFamily="34" charset="0"/>
              <a:buChar char="•"/>
            </a:pPr>
            <a:r>
              <a:rPr lang="en-US" dirty="0" smtClean="0">
                <a:solidFill>
                  <a:schemeClr val="accent3">
                    <a:lumMod val="60000"/>
                    <a:lumOff val="40000"/>
                  </a:schemeClr>
                </a:solidFill>
              </a:rPr>
              <a:t>Investors who had amassed fortunes on paper lost everything they had.  </a:t>
            </a:r>
          </a:p>
          <a:p>
            <a:pPr>
              <a:buFont typeface="Arial" pitchFamily="34" charset="0"/>
              <a:buChar char="•"/>
            </a:pPr>
            <a:r>
              <a:rPr lang="en-US" dirty="0" smtClean="0">
                <a:solidFill>
                  <a:schemeClr val="accent3">
                    <a:lumMod val="60000"/>
                    <a:lumOff val="40000"/>
                  </a:schemeClr>
                </a:solidFill>
              </a:rPr>
              <a:t>Stockholders who had purchased their goods “on the margin” not only lost everything – but also had to pay back the banks or stockbrokers from whom they had borrowed. </a:t>
            </a:r>
          </a:p>
          <a:p>
            <a:pPr>
              <a:buFont typeface="Arial" pitchFamily="34" charset="0"/>
              <a:buChar char="•"/>
            </a:pPr>
            <a:r>
              <a:rPr lang="en-US" dirty="0" smtClean="0">
                <a:solidFill>
                  <a:schemeClr val="accent3">
                    <a:lumMod val="60000"/>
                    <a:lumOff val="40000"/>
                  </a:schemeClr>
                </a:solidFill>
              </a:rPr>
              <a:t>Many could not repay their debts – causing banks to fail.</a:t>
            </a:r>
          </a:p>
          <a:p>
            <a:pPr>
              <a:buFont typeface="Arial" pitchFamily="34" charset="0"/>
              <a:buChar char="•"/>
            </a:pPr>
            <a:r>
              <a:rPr lang="en-US" dirty="0" smtClean="0">
                <a:solidFill>
                  <a:schemeClr val="accent3">
                    <a:lumMod val="60000"/>
                    <a:lumOff val="40000"/>
                  </a:schemeClr>
                </a:solidFill>
              </a:rPr>
              <a:t>Some stockbrokers lost everything . </a:t>
            </a:r>
          </a:p>
          <a:p>
            <a:endParaRPr lang="en-US" dirty="0">
              <a:solidFill>
                <a:schemeClr val="accent3">
                  <a:lumMod val="60000"/>
                  <a:lumOff val="40000"/>
                </a:schemeClr>
              </a:solidFill>
            </a:endParaRPr>
          </a:p>
          <a:p>
            <a:r>
              <a:rPr lang="en-US" dirty="0" smtClean="0">
                <a:solidFill>
                  <a:schemeClr val="accent3">
                    <a:lumMod val="60000"/>
                    <a:lumOff val="40000"/>
                  </a:schemeClr>
                </a:solidFill>
              </a:rPr>
              <a:t>	</a:t>
            </a:r>
            <a:endParaRPr lang="en-US" dirty="0">
              <a:solidFill>
                <a:schemeClr val="accent3">
                  <a:lumMod val="60000"/>
                  <a:lumOff val="40000"/>
                </a:schemeClr>
              </a:solidFill>
            </a:endParaRPr>
          </a:p>
        </p:txBody>
      </p:sp>
    </p:spTree>
    <p:extLst>
      <p:ext uri="{BB962C8B-B14F-4D97-AF65-F5344CB8AC3E}">
        <p14:creationId xmlns:p14="http://schemas.microsoft.com/office/powerpoint/2010/main" val="41072807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60000"/>
                    <a:lumOff val="40000"/>
                  </a:schemeClr>
                </a:solidFill>
              </a:rPr>
              <a:t>Overproduction </a:t>
            </a:r>
            <a:endParaRPr lang="en-US" dirty="0">
              <a:solidFill>
                <a:schemeClr val="accent3">
                  <a:lumMod val="60000"/>
                  <a:lumOff val="40000"/>
                </a:schemeClr>
              </a:solidFill>
            </a:endParaRPr>
          </a:p>
        </p:txBody>
      </p:sp>
      <p:sp>
        <p:nvSpPr>
          <p:cNvPr id="3" name="Content Placeholder 2"/>
          <p:cNvSpPr>
            <a:spLocks noGrp="1"/>
          </p:cNvSpPr>
          <p:nvPr>
            <p:ph idx="1"/>
          </p:nvPr>
        </p:nvSpPr>
        <p:spPr/>
        <p:txBody>
          <a:bodyPr/>
          <a:lstStyle/>
          <a:p>
            <a:r>
              <a:rPr lang="en-US" dirty="0" smtClean="0">
                <a:solidFill>
                  <a:schemeClr val="accent3">
                    <a:lumMod val="60000"/>
                    <a:lumOff val="40000"/>
                  </a:schemeClr>
                </a:solidFill>
              </a:rPr>
              <a:t>A situation in which the supply of manufactured goods exceeds the demand for the product.</a:t>
            </a:r>
          </a:p>
          <a:p>
            <a:endParaRPr lang="en-US" dirty="0">
              <a:solidFill>
                <a:schemeClr val="accent3">
                  <a:lumMod val="60000"/>
                  <a:lumOff val="40000"/>
                </a:schemeClr>
              </a:solidFill>
            </a:endParaRPr>
          </a:p>
          <a:p>
            <a:r>
              <a:rPr lang="en-US" dirty="0" smtClean="0">
                <a:solidFill>
                  <a:schemeClr val="accent3">
                    <a:lumMod val="60000"/>
                    <a:lumOff val="40000"/>
                  </a:schemeClr>
                </a:solidFill>
              </a:rPr>
              <a:t>When supplies increase, but demand for a product remains the same, prices will decline.</a:t>
            </a:r>
          </a:p>
          <a:p>
            <a:endParaRPr lang="en-US" dirty="0">
              <a:solidFill>
                <a:schemeClr val="accent3">
                  <a:lumMod val="60000"/>
                  <a:lumOff val="40000"/>
                </a:schemeClr>
              </a:solidFill>
            </a:endParaRPr>
          </a:p>
          <a:p>
            <a:r>
              <a:rPr lang="en-US" dirty="0" smtClean="0">
                <a:solidFill>
                  <a:schemeClr val="accent3">
                    <a:lumMod val="60000"/>
                    <a:lumOff val="40000"/>
                  </a:schemeClr>
                </a:solidFill>
              </a:rPr>
              <a:t>The result of decreased prices was a decrease in profits for companies. </a:t>
            </a:r>
            <a:endParaRPr lang="en-US" dirty="0">
              <a:solidFill>
                <a:schemeClr val="accent3">
                  <a:lumMod val="60000"/>
                  <a:lumOff val="40000"/>
                </a:schemeClr>
              </a:solidFill>
            </a:endParaRPr>
          </a:p>
        </p:txBody>
      </p:sp>
    </p:spTree>
    <p:extLst>
      <p:ext uri="{BB962C8B-B14F-4D97-AF65-F5344CB8AC3E}">
        <p14:creationId xmlns:p14="http://schemas.microsoft.com/office/powerpoint/2010/main" val="16017622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7620000" cy="1935162"/>
          </a:xfrm>
        </p:spPr>
        <p:txBody>
          <a:bodyPr>
            <a:normAutofit fontScale="90000"/>
          </a:bodyPr>
          <a:lstStyle/>
          <a:p>
            <a:pPr algn="l"/>
            <a:r>
              <a:rPr lang="en-US" sz="2000" b="1" u="sng" dirty="0" smtClean="0">
                <a:solidFill>
                  <a:schemeClr val="accent3">
                    <a:lumMod val="60000"/>
                    <a:lumOff val="40000"/>
                  </a:schemeClr>
                </a:solidFill>
                <a:latin typeface="Courier New" pitchFamily="49" charset="0"/>
                <a:cs typeface="Courier New" pitchFamily="49" charset="0"/>
              </a:rPr>
              <a:t>INDUSTRIAL GROWTH AND OVERPRODUCTION</a:t>
            </a:r>
            <a:br>
              <a:rPr lang="en-US" sz="2000" b="1" u="sng" dirty="0" smtClean="0">
                <a:solidFill>
                  <a:schemeClr val="accent3">
                    <a:lumMod val="60000"/>
                    <a:lumOff val="40000"/>
                  </a:schemeClr>
                </a:solidFill>
                <a:latin typeface="Courier New" pitchFamily="49" charset="0"/>
                <a:cs typeface="Courier New" pitchFamily="49" charset="0"/>
              </a:rPr>
            </a:br>
            <a:r>
              <a:rPr lang="en-US" sz="1800" b="1" dirty="0" smtClean="0">
                <a:latin typeface="Courier New" pitchFamily="49" charset="0"/>
                <a:cs typeface="Courier New" pitchFamily="49" charset="0"/>
              </a:rPr>
              <a:t/>
            </a:r>
            <a:br>
              <a:rPr lang="en-US" sz="1800" b="1" dirty="0" smtClean="0">
                <a:latin typeface="Courier New" pitchFamily="49" charset="0"/>
                <a:cs typeface="Courier New" pitchFamily="49" charset="0"/>
              </a:rPr>
            </a:br>
            <a:r>
              <a:rPr lang="en-US" sz="1600" dirty="0" smtClean="0">
                <a:latin typeface="Courier New" pitchFamily="49" charset="0"/>
                <a:cs typeface="Courier New" pitchFamily="49" charset="0"/>
              </a:rPr>
              <a:t>The increase in productivity in the United States reflected our new ability to manufacture goods, which had been improved during the Great War.  Refrigerators, radios, automobiles, and household appliances were being produced and sold to new markets.  However, increased productivity would result in a surplus of supply – overproduction – which inevitably caused prices to drop, and company profits to decline. </a:t>
            </a:r>
            <a:endParaRPr lang="en-US" sz="1600" dirty="0">
              <a:latin typeface="Courier New" pitchFamily="49" charset="0"/>
              <a:cs typeface="Courier New" pitchFamily="49" charset="0"/>
            </a:endParaRPr>
          </a:p>
        </p:txBody>
      </p:sp>
      <p:sp>
        <p:nvSpPr>
          <p:cNvPr id="5" name="Text Placeholder 4"/>
          <p:cNvSpPr>
            <a:spLocks noGrp="1"/>
          </p:cNvSpPr>
          <p:nvPr>
            <p:ph type="body" idx="1"/>
          </p:nvPr>
        </p:nvSpPr>
        <p:spPr>
          <a:xfrm>
            <a:off x="533400" y="2057400"/>
            <a:ext cx="3657600" cy="639762"/>
          </a:xfrm>
        </p:spPr>
        <p:txBody>
          <a:bodyPr/>
          <a:lstStyle/>
          <a:p>
            <a:r>
              <a:rPr lang="en-US" dirty="0" smtClean="0"/>
              <a:t>Refrigerators</a:t>
            </a:r>
            <a:endParaRPr lang="en-US" dirty="0"/>
          </a:p>
        </p:txBody>
      </p:sp>
      <p:sp>
        <p:nvSpPr>
          <p:cNvPr id="7" name="Text Placeholder 6"/>
          <p:cNvSpPr>
            <a:spLocks noGrp="1"/>
          </p:cNvSpPr>
          <p:nvPr>
            <p:ph type="body" sz="quarter" idx="3"/>
          </p:nvPr>
        </p:nvSpPr>
        <p:spPr>
          <a:xfrm>
            <a:off x="4495800" y="2133600"/>
            <a:ext cx="3657600" cy="639762"/>
          </a:xfrm>
        </p:spPr>
        <p:txBody>
          <a:bodyPr/>
          <a:lstStyle/>
          <a:p>
            <a:r>
              <a:rPr lang="en-US" dirty="0" smtClean="0"/>
              <a:t>Automobiles</a:t>
            </a:r>
            <a:endParaRPr lang="en-US" dirty="0"/>
          </a:p>
        </p:txBody>
      </p:sp>
      <p:pic>
        <p:nvPicPr>
          <p:cNvPr id="9" name="Content Placeholder 8"/>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838200" y="2845593"/>
            <a:ext cx="2590800" cy="3858039"/>
          </a:xfrm>
        </p:spPr>
      </p:pic>
      <p:pic>
        <p:nvPicPr>
          <p:cNvPr id="10" name="Content Placeholder 9"/>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4114800" y="2895600"/>
            <a:ext cx="4214040" cy="2970551"/>
          </a:xfrm>
        </p:spPr>
      </p:pic>
    </p:spTree>
    <p:extLst>
      <p:ext uri="{BB962C8B-B14F-4D97-AF65-F5344CB8AC3E}">
        <p14:creationId xmlns:p14="http://schemas.microsoft.com/office/powerpoint/2010/main" val="22621554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solidFill>
                  <a:schemeClr val="accent3">
                    <a:lumMod val="60000"/>
                    <a:lumOff val="40000"/>
                  </a:schemeClr>
                </a:solidFill>
              </a:rPr>
              <a:t>Housing and auto manufacturing</a:t>
            </a:r>
            <a:endParaRPr lang="en-US" u="sng" dirty="0">
              <a:solidFill>
                <a:schemeClr val="accent3">
                  <a:lumMod val="60000"/>
                  <a:lumOff val="40000"/>
                </a:schemeClr>
              </a:solidFill>
            </a:endParaRPr>
          </a:p>
        </p:txBody>
      </p:sp>
      <p:sp>
        <p:nvSpPr>
          <p:cNvPr id="3" name="Content Placeholder 2"/>
          <p:cNvSpPr>
            <a:spLocks noGrp="1"/>
          </p:cNvSpPr>
          <p:nvPr>
            <p:ph idx="1"/>
          </p:nvPr>
        </p:nvSpPr>
        <p:spPr/>
        <p:txBody>
          <a:bodyPr>
            <a:normAutofit fontScale="92500"/>
          </a:bodyPr>
          <a:lstStyle/>
          <a:p>
            <a:endParaRPr lang="en-US" dirty="0" smtClean="0"/>
          </a:p>
          <a:p>
            <a:r>
              <a:rPr lang="en-US" dirty="0" smtClean="0">
                <a:solidFill>
                  <a:schemeClr val="accent3">
                    <a:lumMod val="60000"/>
                    <a:lumOff val="40000"/>
                  </a:schemeClr>
                </a:solidFill>
              </a:rPr>
              <a:t>The </a:t>
            </a:r>
            <a:r>
              <a:rPr lang="en-US" u="sng" dirty="0" smtClean="0">
                <a:solidFill>
                  <a:schemeClr val="accent3">
                    <a:lumMod val="60000"/>
                    <a:lumOff val="40000"/>
                  </a:schemeClr>
                </a:solidFill>
              </a:rPr>
              <a:t>housing</a:t>
            </a:r>
            <a:r>
              <a:rPr lang="en-US" dirty="0" smtClean="0">
                <a:solidFill>
                  <a:schemeClr val="accent3">
                    <a:lumMod val="60000"/>
                    <a:lumOff val="40000"/>
                  </a:schemeClr>
                </a:solidFill>
              </a:rPr>
              <a:t> construction and </a:t>
            </a:r>
            <a:r>
              <a:rPr lang="en-US" u="sng" dirty="0" smtClean="0">
                <a:solidFill>
                  <a:schemeClr val="accent3">
                    <a:lumMod val="60000"/>
                    <a:lumOff val="40000"/>
                  </a:schemeClr>
                </a:solidFill>
              </a:rPr>
              <a:t>automobile</a:t>
            </a:r>
            <a:r>
              <a:rPr lang="en-US" dirty="0" smtClean="0">
                <a:solidFill>
                  <a:schemeClr val="accent3">
                    <a:lumMod val="60000"/>
                    <a:lumOff val="40000"/>
                  </a:schemeClr>
                </a:solidFill>
              </a:rPr>
              <a:t> manufacturing businesses were in decline.</a:t>
            </a:r>
          </a:p>
          <a:p>
            <a:endParaRPr lang="en-US" dirty="0">
              <a:solidFill>
                <a:schemeClr val="accent3">
                  <a:lumMod val="60000"/>
                  <a:lumOff val="40000"/>
                </a:schemeClr>
              </a:solidFill>
            </a:endParaRPr>
          </a:p>
          <a:p>
            <a:r>
              <a:rPr lang="en-US" dirty="0" smtClean="0">
                <a:solidFill>
                  <a:schemeClr val="accent3">
                    <a:lumMod val="60000"/>
                    <a:lumOff val="40000"/>
                  </a:schemeClr>
                </a:solidFill>
              </a:rPr>
              <a:t>Housing construction had boomed following World War I – due to an increase in demand for homes.  But by the end of the 1920s, there were more homes available than people looking for homes.  This led to stagnation in housing prices and a major decline in new home  construction. </a:t>
            </a:r>
          </a:p>
          <a:p>
            <a:endParaRPr lang="en-US" dirty="0">
              <a:solidFill>
                <a:schemeClr val="accent3">
                  <a:lumMod val="60000"/>
                  <a:lumOff val="40000"/>
                </a:schemeClr>
              </a:solidFill>
            </a:endParaRPr>
          </a:p>
          <a:p>
            <a:r>
              <a:rPr lang="en-US" dirty="0" smtClean="0">
                <a:solidFill>
                  <a:schemeClr val="accent3">
                    <a:lumMod val="60000"/>
                    <a:lumOff val="40000"/>
                  </a:schemeClr>
                </a:solidFill>
              </a:rPr>
              <a:t>Automobile manufacturers had the same problem: too many cars, not enough customers. </a:t>
            </a:r>
            <a:endParaRPr lang="en-US" dirty="0">
              <a:solidFill>
                <a:schemeClr val="accent3">
                  <a:lumMod val="60000"/>
                  <a:lumOff val="40000"/>
                </a:schemeClr>
              </a:solidFill>
            </a:endParaRPr>
          </a:p>
        </p:txBody>
      </p:sp>
    </p:spTree>
    <p:extLst>
      <p:ext uri="{BB962C8B-B14F-4D97-AF65-F5344CB8AC3E}">
        <p14:creationId xmlns:p14="http://schemas.microsoft.com/office/powerpoint/2010/main" val="12748818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solidFill>
                  <a:schemeClr val="accent3">
                    <a:lumMod val="60000"/>
                    <a:lumOff val="40000"/>
                  </a:schemeClr>
                </a:solidFill>
              </a:rPr>
              <a:t>The Banking crisis</a:t>
            </a:r>
            <a:endParaRPr lang="en-US" u="sng" dirty="0">
              <a:solidFill>
                <a:schemeClr val="accent3">
                  <a:lumMod val="60000"/>
                  <a:lumOff val="40000"/>
                </a:schemeClr>
              </a:solidFill>
            </a:endParaRPr>
          </a:p>
        </p:txBody>
      </p:sp>
      <p:sp>
        <p:nvSpPr>
          <p:cNvPr id="3" name="Content Placeholder 2"/>
          <p:cNvSpPr>
            <a:spLocks noGrp="1"/>
          </p:cNvSpPr>
          <p:nvPr>
            <p:ph sz="quarter" idx="13"/>
          </p:nvPr>
        </p:nvSpPr>
        <p:spPr>
          <a:xfrm>
            <a:off x="533400" y="1524000"/>
            <a:ext cx="3489960" cy="3657600"/>
          </a:xfrm>
        </p:spPr>
        <p:txBody>
          <a:bodyPr>
            <a:normAutofit lnSpcReduction="10000"/>
          </a:bodyPr>
          <a:lstStyle/>
          <a:p>
            <a:pPr marL="68580" indent="0">
              <a:buNone/>
            </a:pPr>
            <a:r>
              <a:rPr lang="en-US" dirty="0" smtClean="0">
                <a:solidFill>
                  <a:schemeClr val="accent3">
                    <a:lumMod val="60000"/>
                    <a:lumOff val="40000"/>
                  </a:schemeClr>
                </a:solidFill>
              </a:rPr>
              <a:t>By 1933, over 5,000 banks had been forced to close their doors across the nation.  Most of the depositors in these banks lost everything in their savings – and most of them didn’t even realize that they had put anything up on the Stock Market.  The bank runs, though, were real, and those who got their first were allowed to withdraw funds until they ran out.</a:t>
            </a:r>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800600" y="2057717"/>
            <a:ext cx="3657600" cy="2834640"/>
          </a:xfrm>
        </p:spPr>
      </p:pic>
    </p:spTree>
    <p:extLst>
      <p:ext uri="{BB962C8B-B14F-4D97-AF65-F5344CB8AC3E}">
        <p14:creationId xmlns:p14="http://schemas.microsoft.com/office/powerpoint/2010/main" val="17631218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2400" u="sng" dirty="0" smtClean="0">
                <a:solidFill>
                  <a:schemeClr val="accent3">
                    <a:lumMod val="60000"/>
                    <a:lumOff val="40000"/>
                  </a:schemeClr>
                </a:solidFill>
              </a:rPr>
              <a:t>THE Vicious Cycle of job loss and bankruptcy</a:t>
            </a:r>
            <a:endParaRPr lang="en-US" sz="2400" u="sng" dirty="0">
              <a:solidFill>
                <a:schemeClr val="accent3">
                  <a:lumMod val="60000"/>
                  <a:lumOff val="40000"/>
                </a:schemeClr>
              </a:solidFill>
            </a:endParaRPr>
          </a:p>
        </p:txBody>
      </p:sp>
      <p:pic>
        <p:nvPicPr>
          <p:cNvPr id="2051"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6951" y="1143000"/>
            <a:ext cx="9006651"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32301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solidFill>
                  <a:schemeClr val="accent3">
                    <a:lumMod val="60000"/>
                    <a:lumOff val="40000"/>
                  </a:schemeClr>
                </a:solidFill>
              </a:rPr>
              <a:t>DEFAULT</a:t>
            </a:r>
            <a:endParaRPr lang="en-US" sz="4400" dirty="0">
              <a:solidFill>
                <a:schemeClr val="accent3">
                  <a:lumMod val="60000"/>
                  <a:lumOff val="40000"/>
                </a:schemeClr>
              </a:solidFill>
            </a:endParaRPr>
          </a:p>
        </p:txBody>
      </p:sp>
      <p:sp>
        <p:nvSpPr>
          <p:cNvPr id="3" name="Content Placeholder 2"/>
          <p:cNvSpPr>
            <a:spLocks noGrp="1"/>
          </p:cNvSpPr>
          <p:nvPr>
            <p:ph sz="quarter" idx="13"/>
          </p:nvPr>
        </p:nvSpPr>
        <p:spPr>
          <a:xfrm>
            <a:off x="4572000" y="609600"/>
            <a:ext cx="3886200" cy="5181600"/>
          </a:xfrm>
        </p:spPr>
        <p:txBody>
          <a:bodyPr>
            <a:normAutofit/>
          </a:bodyPr>
          <a:lstStyle/>
          <a:p>
            <a:r>
              <a:rPr lang="en-US" dirty="0" smtClean="0">
                <a:solidFill>
                  <a:schemeClr val="accent3">
                    <a:lumMod val="60000"/>
                    <a:lumOff val="40000"/>
                  </a:schemeClr>
                </a:solidFill>
              </a:rPr>
              <a:t>Failure to repay one’s loans.  In this case, the United States economy and banks were hurt because European nations defaulted on their loans.  American bankers had loaned millions of dollars to the Allied Powers to rebuild.  When the Depression hit worldwide, nations were unable to keep up payments.  Internationally, the banking crisis was amplified – the loans due to American creditors from World War I would never be repaid.</a:t>
            </a:r>
          </a:p>
          <a:p>
            <a:endParaRPr lang="en-US" dirty="0">
              <a:solidFill>
                <a:schemeClr val="accent3">
                  <a:lumMod val="60000"/>
                  <a:lumOff val="40000"/>
                </a:schemeClr>
              </a:solidFill>
            </a:endParaRPr>
          </a:p>
        </p:txBody>
      </p:sp>
      <p:sp>
        <p:nvSpPr>
          <p:cNvPr id="5" name="Text Placeholder 4"/>
          <p:cNvSpPr>
            <a:spLocks noGrp="1"/>
          </p:cNvSpPr>
          <p:nvPr>
            <p:ph type="body" sz="quarter" idx="14"/>
          </p:nvPr>
        </p:nvSpPr>
        <p:spPr>
          <a:xfrm>
            <a:off x="381000" y="1527048"/>
            <a:ext cx="4267200" cy="3291840"/>
          </a:xfrm>
        </p:spPr>
        <p:txBody>
          <a:bodyPr>
            <a:noAutofit/>
          </a:bodyPr>
          <a:lstStyle/>
          <a:p>
            <a:r>
              <a:rPr lang="en-US" sz="2000" dirty="0" smtClean="0">
                <a:solidFill>
                  <a:schemeClr val="accent3">
                    <a:lumMod val="60000"/>
                    <a:lumOff val="40000"/>
                  </a:schemeClr>
                </a:solidFill>
              </a:rPr>
              <a:t>When banks loan out money and their customers default on the loans, the bank’s future is in grave jeopardy.  Banks need to make a profit to thrive.  The reckless lending practices of banking institutions during the Great Depression came home to roost when the market collapsed.  But the lending institutions were not the only casualties – ordinary Americans with savings accounts were wrecked in the process as well.</a:t>
            </a:r>
            <a:endParaRPr lang="en-US" sz="2000" dirty="0">
              <a:solidFill>
                <a:schemeClr val="accent3">
                  <a:lumMod val="60000"/>
                  <a:lumOff val="40000"/>
                </a:schemeClr>
              </a:solidFill>
            </a:endParaRPr>
          </a:p>
        </p:txBody>
      </p:sp>
    </p:spTree>
    <p:extLst>
      <p:ext uri="{BB962C8B-B14F-4D97-AF65-F5344CB8AC3E}">
        <p14:creationId xmlns:p14="http://schemas.microsoft.com/office/powerpoint/2010/main" val="26469043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US" dirty="0" smtClean="0">
                <a:solidFill>
                  <a:schemeClr val="accent3">
                    <a:lumMod val="60000"/>
                    <a:lumOff val="40000"/>
                  </a:schemeClr>
                </a:solidFill>
              </a:rPr>
              <a:t>The banking crisis: Then and now</a:t>
            </a:r>
            <a:endParaRPr lang="en-US" dirty="0">
              <a:solidFill>
                <a:schemeClr val="accent3">
                  <a:lumMod val="60000"/>
                  <a:lumOff val="40000"/>
                </a:schemeClr>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1524000"/>
            <a:ext cx="5486400" cy="4016045"/>
          </a:xfrm>
        </p:spPr>
      </p:pic>
    </p:spTree>
    <p:extLst>
      <p:ext uri="{BB962C8B-B14F-4D97-AF65-F5344CB8AC3E}">
        <p14:creationId xmlns:p14="http://schemas.microsoft.com/office/powerpoint/2010/main" val="22608779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381000"/>
            <a:ext cx="7476744" cy="914400"/>
          </a:xfrm>
        </p:spPr>
        <p:txBody>
          <a:bodyPr/>
          <a:lstStyle/>
          <a:p>
            <a:pPr algn="ctr"/>
            <a:r>
              <a:rPr lang="en-US" sz="4000" u="sng" dirty="0" smtClean="0">
                <a:solidFill>
                  <a:schemeClr val="accent3">
                    <a:lumMod val="60000"/>
                    <a:lumOff val="40000"/>
                  </a:schemeClr>
                </a:solidFill>
              </a:rPr>
              <a:t>UNEMPLOYMENT SKYROCKETS!</a:t>
            </a:r>
            <a:endParaRPr lang="en-US" sz="4000" u="sng" dirty="0">
              <a:solidFill>
                <a:schemeClr val="accent3">
                  <a:lumMod val="60000"/>
                  <a:lumOff val="40000"/>
                </a:schemeClr>
              </a:solidFill>
            </a:endParaRPr>
          </a:p>
        </p:txBody>
      </p:sp>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657600" y="1371600"/>
            <a:ext cx="5057776" cy="4214813"/>
          </a:xfrm>
        </p:spPr>
      </p:pic>
      <p:sp>
        <p:nvSpPr>
          <p:cNvPr id="6" name="Text Placeholder 5"/>
          <p:cNvSpPr>
            <a:spLocks noGrp="1"/>
          </p:cNvSpPr>
          <p:nvPr>
            <p:ph type="body" sz="quarter" idx="14"/>
          </p:nvPr>
        </p:nvSpPr>
        <p:spPr>
          <a:xfrm>
            <a:off x="381000" y="1752600"/>
            <a:ext cx="3364337" cy="2895600"/>
          </a:xfrm>
        </p:spPr>
        <p:txBody>
          <a:bodyPr>
            <a:normAutofit lnSpcReduction="10000"/>
          </a:bodyPr>
          <a:lstStyle/>
          <a:p>
            <a:r>
              <a:rPr lang="en-US" sz="2400" dirty="0" smtClean="0">
                <a:solidFill>
                  <a:schemeClr val="accent3">
                    <a:lumMod val="60000"/>
                    <a:lumOff val="40000"/>
                  </a:schemeClr>
                </a:solidFill>
              </a:rPr>
              <a:t>Between 1927 and 1933, unemployment exploded in the United States.  Dramatic jumps in the unemployment rate in 1929, ‘30, ‘31 and ’32 resulted  in 24 % unemployment by1933. </a:t>
            </a:r>
            <a:endParaRPr lang="en-US" sz="2400" dirty="0">
              <a:solidFill>
                <a:schemeClr val="accent3">
                  <a:lumMod val="60000"/>
                  <a:lumOff val="40000"/>
                </a:schemeClr>
              </a:solidFill>
            </a:endParaRPr>
          </a:p>
        </p:txBody>
      </p:sp>
    </p:spTree>
    <p:extLst>
      <p:ext uri="{BB962C8B-B14F-4D97-AF65-F5344CB8AC3E}">
        <p14:creationId xmlns:p14="http://schemas.microsoft.com/office/powerpoint/2010/main" val="21108852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u="sng" dirty="0" smtClean="0">
                <a:solidFill>
                  <a:schemeClr val="accent3">
                    <a:lumMod val="60000"/>
                    <a:lumOff val="40000"/>
                  </a:schemeClr>
                </a:solidFill>
              </a:rPr>
              <a:t>HOOVERVILLES</a:t>
            </a:r>
            <a:endParaRPr lang="en-US" u="sng" dirty="0">
              <a:solidFill>
                <a:schemeClr val="accent3">
                  <a:lumMod val="60000"/>
                  <a:lumOff val="40000"/>
                </a:schemeClr>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39900" y="1638300"/>
            <a:ext cx="5664200" cy="3657600"/>
          </a:xfrm>
        </p:spPr>
      </p:pic>
    </p:spTree>
    <p:extLst>
      <p:ext uri="{BB962C8B-B14F-4D97-AF65-F5344CB8AC3E}">
        <p14:creationId xmlns:p14="http://schemas.microsoft.com/office/powerpoint/2010/main" val="10626902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solidFill>
                  <a:schemeClr val="accent3">
                    <a:lumMod val="60000"/>
                    <a:lumOff val="40000"/>
                  </a:schemeClr>
                </a:solidFill>
              </a:rPr>
              <a:t>Hoover the scapegoat?</a:t>
            </a:r>
            <a:endParaRPr lang="en-US" u="sng" dirty="0">
              <a:solidFill>
                <a:schemeClr val="accent3">
                  <a:lumMod val="60000"/>
                  <a:lumOff val="4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00" y="1206537"/>
            <a:ext cx="5638800" cy="4521125"/>
          </a:xfrm>
        </p:spPr>
      </p:pic>
    </p:spTree>
    <p:extLst>
      <p:ext uri="{BB962C8B-B14F-4D97-AF65-F5344CB8AC3E}">
        <p14:creationId xmlns:p14="http://schemas.microsoft.com/office/powerpoint/2010/main" val="28671832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3">
                    <a:lumMod val="60000"/>
                    <a:lumOff val="40000"/>
                  </a:schemeClr>
                </a:solidFill>
              </a:rPr>
              <a:t>HERBERT Hoover</a:t>
            </a:r>
            <a:endParaRPr lang="en-US" b="1" dirty="0">
              <a:solidFill>
                <a:schemeClr val="accent3">
                  <a:lumMod val="60000"/>
                  <a:lumOff val="40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95600" y="1295400"/>
            <a:ext cx="3423167" cy="4372563"/>
          </a:xfrm>
        </p:spPr>
      </p:pic>
    </p:spTree>
    <p:extLst>
      <p:ext uri="{BB962C8B-B14F-4D97-AF65-F5344CB8AC3E}">
        <p14:creationId xmlns:p14="http://schemas.microsoft.com/office/powerpoint/2010/main" val="34661295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000" dirty="0" smtClean="0">
                <a:solidFill>
                  <a:schemeClr val="accent3">
                    <a:lumMod val="60000"/>
                    <a:lumOff val="40000"/>
                  </a:schemeClr>
                </a:solidFill>
              </a:rPr>
              <a:t>Men often left their families in search of work – and were not often welcomed on the road seeking work…</a:t>
            </a:r>
            <a:endParaRPr lang="en-US" sz="2000" dirty="0">
              <a:solidFill>
                <a:schemeClr val="accent3">
                  <a:lumMod val="60000"/>
                  <a:lumOff val="40000"/>
                </a:schemeClr>
              </a:solidFill>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1905000"/>
            <a:ext cx="4114800" cy="3076575"/>
          </a:xfr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5400" y="1447800"/>
            <a:ext cx="3509554" cy="3962400"/>
          </a:xfrm>
          <a:prstGeom prst="rect">
            <a:avLst/>
          </a:prstGeom>
        </p:spPr>
      </p:pic>
    </p:spTree>
    <p:extLst>
      <p:ext uri="{BB962C8B-B14F-4D97-AF65-F5344CB8AC3E}">
        <p14:creationId xmlns:p14="http://schemas.microsoft.com/office/powerpoint/2010/main" val="561901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304800"/>
            <a:ext cx="7620000" cy="1143000"/>
          </a:xfrm>
        </p:spPr>
        <p:txBody>
          <a:bodyPr>
            <a:noAutofit/>
          </a:bodyPr>
          <a:lstStyle/>
          <a:p>
            <a:pPr algn="ctr"/>
            <a:r>
              <a:rPr lang="en-US" b="1" dirty="0" smtClean="0">
                <a:solidFill>
                  <a:schemeClr val="accent3">
                    <a:lumMod val="60000"/>
                    <a:lumOff val="40000"/>
                  </a:schemeClr>
                </a:solidFill>
                <a:cs typeface="Courier New" pitchFamily="49" charset="0"/>
              </a:rPr>
              <a:t>Consumers rely on credit.</a:t>
            </a:r>
            <a:endParaRPr lang="en-US" b="1" dirty="0">
              <a:solidFill>
                <a:schemeClr val="accent3">
                  <a:lumMod val="60000"/>
                  <a:lumOff val="40000"/>
                </a:schemeClr>
              </a:solidFill>
              <a:cs typeface="Courier New" pitchFamily="49" charset="0"/>
            </a:endParaRPr>
          </a:p>
        </p:txBody>
      </p:sp>
      <p:sp>
        <p:nvSpPr>
          <p:cNvPr id="15" name="Content Placeholder 14"/>
          <p:cNvSpPr>
            <a:spLocks noGrp="1"/>
          </p:cNvSpPr>
          <p:nvPr>
            <p:ph sz="quarter" idx="14"/>
          </p:nvPr>
        </p:nvSpPr>
        <p:spPr/>
        <p:txBody>
          <a:bodyPr>
            <a:normAutofit/>
          </a:bodyPr>
          <a:lstStyle/>
          <a:p>
            <a:r>
              <a:rPr lang="en-US" b="1" i="1" u="sng" dirty="0"/>
              <a:t>Installment Buying </a:t>
            </a:r>
            <a:r>
              <a:rPr lang="en-US" dirty="0"/>
              <a:t>– buying products on credit. Customers could pay for a product by putting a little money down, and then paying off a little bit each month until the bill was settled</a:t>
            </a:r>
            <a:r>
              <a:rPr lang="en-US" dirty="0" smtClean="0"/>
              <a:t>.  This style of consumerism was a departure from the traditional “cash on the barrel” mentality, but it allowed people to let their money work in more than one place – they could invest.  </a:t>
            </a:r>
            <a:endParaRPr lang="en-US" dirty="0"/>
          </a:p>
        </p:txBody>
      </p:sp>
      <p:pic>
        <p:nvPicPr>
          <p:cNvPr id="3" name="Content Placeholder 2"/>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14400" y="1601787"/>
            <a:ext cx="3200400" cy="3746500"/>
          </a:xfrm>
        </p:spPr>
      </p:pic>
    </p:spTree>
    <p:extLst>
      <p:ext uri="{BB962C8B-B14F-4D97-AF65-F5344CB8AC3E}">
        <p14:creationId xmlns:p14="http://schemas.microsoft.com/office/powerpoint/2010/main" val="31962190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smtClean="0">
                <a:solidFill>
                  <a:schemeClr val="accent3">
                    <a:lumMod val="60000"/>
                    <a:lumOff val="40000"/>
                  </a:schemeClr>
                </a:solidFill>
              </a:rPr>
              <a:t>Schools and major public services often closed due to a lack of funding – and unemployment increased as a result of the job losses. </a:t>
            </a:r>
            <a:endParaRPr lang="en-US" sz="2400" dirty="0">
              <a:solidFill>
                <a:schemeClr val="accent3">
                  <a:lumMod val="60000"/>
                  <a:lumOff val="40000"/>
                </a:schemeClr>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18341" y="1600200"/>
            <a:ext cx="5107317" cy="3733800"/>
          </a:xfrm>
        </p:spPr>
      </p:pic>
    </p:spTree>
    <p:extLst>
      <p:ext uri="{BB962C8B-B14F-4D97-AF65-F5344CB8AC3E}">
        <p14:creationId xmlns:p14="http://schemas.microsoft.com/office/powerpoint/2010/main" val="40661707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solidFill>
                  <a:schemeClr val="accent3">
                    <a:lumMod val="60000"/>
                    <a:lumOff val="40000"/>
                  </a:schemeClr>
                </a:solidFill>
              </a:rPr>
              <a:t>Hoover’s Advisors: </a:t>
            </a:r>
            <a:r>
              <a:rPr lang="en-US" i="1" dirty="0" smtClean="0">
                <a:solidFill>
                  <a:schemeClr val="accent3">
                    <a:lumMod val="60000"/>
                    <a:lumOff val="40000"/>
                  </a:schemeClr>
                </a:solidFill>
              </a:rPr>
              <a:t>Laissez- Faire</a:t>
            </a:r>
            <a:endParaRPr lang="en-US" i="1" dirty="0">
              <a:solidFill>
                <a:schemeClr val="accent3">
                  <a:lumMod val="60000"/>
                  <a:lumOff val="40000"/>
                </a:schemeClr>
              </a:solidFill>
            </a:endParaRPr>
          </a:p>
        </p:txBody>
      </p:sp>
      <p:pic>
        <p:nvPicPr>
          <p:cNvPr id="7" name="Content Placeholder 6"/>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609600" y="1143000"/>
            <a:ext cx="4883860" cy="3556208"/>
          </a:xfrm>
        </p:spPr>
      </p:pic>
      <p:sp>
        <p:nvSpPr>
          <p:cNvPr id="6" name="Content Placeholder 5"/>
          <p:cNvSpPr>
            <a:spLocks noGrp="1"/>
          </p:cNvSpPr>
          <p:nvPr>
            <p:ph sz="quarter" idx="14"/>
          </p:nvPr>
        </p:nvSpPr>
        <p:spPr>
          <a:xfrm>
            <a:off x="5410200" y="1143000"/>
            <a:ext cx="3200400" cy="4648200"/>
          </a:xfrm>
        </p:spPr>
        <p:txBody>
          <a:bodyPr>
            <a:normAutofit/>
          </a:bodyPr>
          <a:lstStyle/>
          <a:p>
            <a:r>
              <a:rPr lang="en-US" sz="2000" dirty="0" smtClean="0">
                <a:solidFill>
                  <a:schemeClr val="accent3">
                    <a:lumMod val="60000"/>
                    <a:lumOff val="40000"/>
                  </a:schemeClr>
                </a:solidFill>
                <a:cs typeface="Courier New" pitchFamily="49" charset="0"/>
              </a:rPr>
              <a:t>Almost all of Hoover’s Cabinet members believed that the Depression would go away on it’s own – there was no need for the government to meddle in the economy…Advocates of a natural business cycle – which woul</a:t>
            </a:r>
            <a:r>
              <a:rPr lang="en-US" dirty="0" smtClean="0">
                <a:solidFill>
                  <a:schemeClr val="accent3">
                    <a:lumMod val="60000"/>
                    <a:lumOff val="40000"/>
                  </a:schemeClr>
                </a:solidFill>
                <a:cs typeface="Courier New" pitchFamily="49" charset="0"/>
              </a:rPr>
              <a:t>d expand or contract according to natural economic fluctuations,  were in Hoover’s ear.  </a:t>
            </a:r>
            <a:endParaRPr lang="en-US" sz="2000" dirty="0">
              <a:solidFill>
                <a:schemeClr val="accent3">
                  <a:lumMod val="60000"/>
                  <a:lumOff val="40000"/>
                </a:schemeClr>
              </a:solidFill>
              <a:cs typeface="Courier New" pitchFamily="49" charset="0"/>
            </a:endParaRPr>
          </a:p>
        </p:txBody>
      </p:sp>
    </p:spTree>
    <p:extLst>
      <p:ext uri="{BB962C8B-B14F-4D97-AF65-F5344CB8AC3E}">
        <p14:creationId xmlns:p14="http://schemas.microsoft.com/office/powerpoint/2010/main" val="25715490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ctr"/>
            <a:r>
              <a:rPr lang="en-US" sz="2000" u="sng" dirty="0" smtClean="0">
                <a:solidFill>
                  <a:schemeClr val="accent3">
                    <a:lumMod val="60000"/>
                    <a:lumOff val="40000"/>
                  </a:schemeClr>
                </a:solidFill>
                <a:latin typeface="+mn-lt"/>
                <a:cs typeface="Courier New" pitchFamily="49" charset="0"/>
              </a:rPr>
              <a:t>The Reconstruction Finance Corporation</a:t>
            </a:r>
            <a:endParaRPr lang="en-US" sz="2000" u="sng" dirty="0">
              <a:solidFill>
                <a:schemeClr val="accent3">
                  <a:lumMod val="60000"/>
                  <a:lumOff val="40000"/>
                </a:schemeClr>
              </a:solidFill>
              <a:latin typeface="+mn-lt"/>
              <a:cs typeface="Courier New" pitchFamily="49" charset="0"/>
            </a:endParaRPr>
          </a:p>
        </p:txBody>
      </p:sp>
      <p:sp>
        <p:nvSpPr>
          <p:cNvPr id="6" name="Content Placeholder 5"/>
          <p:cNvSpPr>
            <a:spLocks noGrp="1"/>
          </p:cNvSpPr>
          <p:nvPr>
            <p:ph sz="quarter" idx="13"/>
          </p:nvPr>
        </p:nvSpPr>
        <p:spPr/>
        <p:txBody>
          <a:bodyPr>
            <a:normAutofit/>
          </a:bodyPr>
          <a:lstStyle/>
          <a:p>
            <a:r>
              <a:rPr lang="en-US" sz="2000" dirty="0" smtClean="0">
                <a:solidFill>
                  <a:schemeClr val="accent3">
                    <a:lumMod val="60000"/>
                    <a:lumOff val="40000"/>
                  </a:schemeClr>
                </a:solidFill>
                <a:cs typeface="Courier New" pitchFamily="49" charset="0"/>
              </a:rPr>
              <a:t>Hoover’s major initiative was the RFC, which game money to fund critical businesses, banks, insurance companies, and railroads.  So, in the American people’s darkest hours of economic need, Hoover gave the taxpayer’s money to the most powerful industries.  Many Americans considered him heartless and without compassion.</a:t>
            </a:r>
            <a:endParaRPr lang="en-US" dirty="0">
              <a:solidFill>
                <a:schemeClr val="accent3">
                  <a:lumMod val="60000"/>
                  <a:lumOff val="40000"/>
                </a:schemeClr>
              </a:solidFill>
            </a:endParaRPr>
          </a:p>
        </p:txBody>
      </p:sp>
      <p:pic>
        <p:nvPicPr>
          <p:cNvPr id="8" name="Content Placeholder 7"/>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11925" y="1536700"/>
            <a:ext cx="3034950" cy="3876675"/>
          </a:xfrm>
        </p:spPr>
      </p:pic>
    </p:spTree>
    <p:extLst>
      <p:ext uri="{BB962C8B-B14F-4D97-AF65-F5344CB8AC3E}">
        <p14:creationId xmlns:p14="http://schemas.microsoft.com/office/powerpoint/2010/main" val="39111252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u="sng" dirty="0" smtClean="0">
                <a:solidFill>
                  <a:schemeClr val="accent3">
                    <a:lumMod val="60000"/>
                    <a:lumOff val="40000"/>
                  </a:schemeClr>
                </a:solidFill>
                <a:latin typeface="+mn-lt"/>
              </a:rPr>
              <a:t>The Bonus Army</a:t>
            </a:r>
            <a:endParaRPr lang="en-US" u="sng" dirty="0">
              <a:solidFill>
                <a:schemeClr val="accent3">
                  <a:lumMod val="60000"/>
                  <a:lumOff val="40000"/>
                </a:schemeClr>
              </a:solidFill>
              <a:latin typeface="+mn-lt"/>
            </a:endParaRPr>
          </a:p>
        </p:txBody>
      </p:sp>
      <p:sp>
        <p:nvSpPr>
          <p:cNvPr id="6" name="Content Placeholder 5"/>
          <p:cNvSpPr>
            <a:spLocks noGrp="1"/>
          </p:cNvSpPr>
          <p:nvPr>
            <p:ph idx="1"/>
          </p:nvPr>
        </p:nvSpPr>
        <p:spPr>
          <a:xfrm>
            <a:off x="685800" y="1600200"/>
            <a:ext cx="7772400" cy="4267199"/>
          </a:xfrm>
        </p:spPr>
        <p:txBody>
          <a:bodyPr>
            <a:normAutofit fontScale="92500" lnSpcReduction="20000"/>
          </a:bodyPr>
          <a:lstStyle/>
          <a:p>
            <a:r>
              <a:rPr lang="en-US" dirty="0" smtClean="0">
                <a:solidFill>
                  <a:schemeClr val="accent3">
                    <a:lumMod val="60000"/>
                    <a:lumOff val="40000"/>
                  </a:schemeClr>
                </a:solidFill>
              </a:rPr>
              <a:t>At the end of World War I, every living American veteran was promised a $1000 bonus, to be paid out in 1945.  By the end of Herbert Hoover’s term in office, many veterans were convinced that they may not live that long – they were starving and homeless.</a:t>
            </a:r>
          </a:p>
          <a:p>
            <a:r>
              <a:rPr lang="en-US" dirty="0" smtClean="0">
                <a:solidFill>
                  <a:schemeClr val="accent3">
                    <a:lumMod val="60000"/>
                    <a:lumOff val="40000"/>
                  </a:schemeClr>
                </a:solidFill>
              </a:rPr>
              <a:t>In 1932, around  20,000 men, women and children organized a march to Washington, D.C.  Some walked the entire distance from their homes to the nation’s capital, to petition the government for their bonuses 13 years early.  </a:t>
            </a:r>
          </a:p>
          <a:p>
            <a:r>
              <a:rPr lang="en-US" dirty="0" smtClean="0">
                <a:solidFill>
                  <a:schemeClr val="accent3">
                    <a:lumMod val="60000"/>
                    <a:lumOff val="40000"/>
                  </a:schemeClr>
                </a:solidFill>
              </a:rPr>
              <a:t>Once they arrived, they established their own </a:t>
            </a:r>
            <a:r>
              <a:rPr lang="en-US" dirty="0" err="1" smtClean="0">
                <a:solidFill>
                  <a:schemeClr val="accent3">
                    <a:lumMod val="60000"/>
                    <a:lumOff val="40000"/>
                  </a:schemeClr>
                </a:solidFill>
              </a:rPr>
              <a:t>Hooverville</a:t>
            </a:r>
            <a:r>
              <a:rPr lang="en-US" dirty="0" smtClean="0">
                <a:solidFill>
                  <a:schemeClr val="accent3">
                    <a:lumMod val="60000"/>
                    <a:lumOff val="40000"/>
                  </a:schemeClr>
                </a:solidFill>
              </a:rPr>
              <a:t>, right in Washington, D.C.  They met with Congressional Leaders, and their petition was refused.</a:t>
            </a:r>
          </a:p>
          <a:p>
            <a:r>
              <a:rPr lang="en-US" dirty="0" smtClean="0">
                <a:solidFill>
                  <a:schemeClr val="accent3">
                    <a:lumMod val="60000"/>
                    <a:lumOff val="40000"/>
                  </a:schemeClr>
                </a:solidFill>
              </a:rPr>
              <a:t>Most men left, but several thousand lingered, and Hoover became worried that the men could attempt to attack the government – only 5,000 Bolsheviks, after all, had overthrown the Tsar in Russia during the 1917 Revolution there. </a:t>
            </a:r>
            <a:endParaRPr lang="en-US" dirty="0">
              <a:solidFill>
                <a:schemeClr val="accent3">
                  <a:lumMod val="60000"/>
                  <a:lumOff val="40000"/>
                </a:schemeClr>
              </a:solidFill>
            </a:endParaRPr>
          </a:p>
        </p:txBody>
      </p:sp>
    </p:spTree>
    <p:extLst>
      <p:ext uri="{BB962C8B-B14F-4D97-AF65-F5344CB8AC3E}">
        <p14:creationId xmlns:p14="http://schemas.microsoft.com/office/powerpoint/2010/main" val="36665708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3">
                    <a:lumMod val="60000"/>
                    <a:lumOff val="40000"/>
                  </a:schemeClr>
                </a:solidFill>
              </a:rPr>
              <a:t>The Bonus Army</a:t>
            </a:r>
            <a:endParaRPr lang="en-US" dirty="0">
              <a:solidFill>
                <a:schemeClr val="accent3">
                  <a:lumMod val="60000"/>
                  <a:lumOff val="40000"/>
                </a:schemeClr>
              </a:solidFill>
            </a:endParaRPr>
          </a:p>
        </p:txBody>
      </p:sp>
      <p:sp>
        <p:nvSpPr>
          <p:cNvPr id="3" name="Content Placeholder 2"/>
          <p:cNvSpPr>
            <a:spLocks noGrp="1"/>
          </p:cNvSpPr>
          <p:nvPr>
            <p:ph idx="1"/>
          </p:nvPr>
        </p:nvSpPr>
        <p:spPr/>
        <p:txBody>
          <a:bodyPr>
            <a:normAutofit lnSpcReduction="10000"/>
          </a:bodyPr>
          <a:lstStyle/>
          <a:p>
            <a:r>
              <a:rPr lang="en-US" dirty="0" smtClean="0">
                <a:solidFill>
                  <a:schemeClr val="accent3">
                    <a:lumMod val="60000"/>
                    <a:lumOff val="40000"/>
                  </a:schemeClr>
                </a:solidFill>
              </a:rPr>
              <a:t>In 1932, Hoover decided he could no longer tolerate the threat of these unarmed, impoverished, and desperate men in his city.  </a:t>
            </a:r>
          </a:p>
          <a:p>
            <a:endParaRPr lang="en-US" dirty="0">
              <a:solidFill>
                <a:schemeClr val="accent3">
                  <a:lumMod val="60000"/>
                  <a:lumOff val="40000"/>
                </a:schemeClr>
              </a:solidFill>
            </a:endParaRPr>
          </a:p>
          <a:p>
            <a:r>
              <a:rPr lang="en-US" dirty="0" smtClean="0">
                <a:solidFill>
                  <a:schemeClr val="accent3">
                    <a:lumMod val="60000"/>
                    <a:lumOff val="40000"/>
                  </a:schemeClr>
                </a:solidFill>
              </a:rPr>
              <a:t>He sent in the US Army, led by Dwight David Eisenhower and Douglas MacArthur, to disperse the men by force.  </a:t>
            </a:r>
          </a:p>
          <a:p>
            <a:endParaRPr lang="en-US" dirty="0">
              <a:solidFill>
                <a:schemeClr val="accent3">
                  <a:lumMod val="60000"/>
                  <a:lumOff val="40000"/>
                </a:schemeClr>
              </a:solidFill>
            </a:endParaRPr>
          </a:p>
          <a:p>
            <a:r>
              <a:rPr lang="en-US" dirty="0" smtClean="0">
                <a:solidFill>
                  <a:schemeClr val="accent3">
                    <a:lumMod val="60000"/>
                    <a:lumOff val="40000"/>
                  </a:schemeClr>
                </a:solidFill>
              </a:rPr>
              <a:t>To clear them out, government forces used tear gas, tanks, and machine guns.  The attack killed at least one veteran, injured 100, and left the tent city a smoldering ruin. </a:t>
            </a:r>
            <a:r>
              <a:rPr lang="en-US" dirty="0">
                <a:solidFill>
                  <a:schemeClr val="accent3">
                    <a:lumMod val="60000"/>
                    <a:lumOff val="40000"/>
                  </a:schemeClr>
                </a:solidFill>
              </a:rPr>
              <a:t> </a:t>
            </a:r>
            <a:r>
              <a:rPr lang="en-US" dirty="0" smtClean="0">
                <a:solidFill>
                  <a:schemeClr val="accent3">
                    <a:lumMod val="60000"/>
                    <a:lumOff val="40000"/>
                  </a:schemeClr>
                </a:solidFill>
              </a:rPr>
              <a:t>Rumors persist that a small child was killed, too.</a:t>
            </a:r>
          </a:p>
          <a:p>
            <a:r>
              <a:rPr lang="en-US" dirty="0" smtClean="0">
                <a:solidFill>
                  <a:schemeClr val="accent3">
                    <a:lumMod val="60000"/>
                    <a:lumOff val="40000"/>
                  </a:schemeClr>
                </a:solidFill>
              </a:rPr>
              <a:t>Americans were horrified and outraged that their own president would take up arms against unarmed, impoverished, United States Veterans.  </a:t>
            </a:r>
            <a:endParaRPr lang="en-US" dirty="0">
              <a:solidFill>
                <a:schemeClr val="accent3">
                  <a:lumMod val="60000"/>
                  <a:lumOff val="40000"/>
                </a:schemeClr>
              </a:solidFill>
            </a:endParaRPr>
          </a:p>
        </p:txBody>
      </p:sp>
    </p:spTree>
    <p:extLst>
      <p:ext uri="{BB962C8B-B14F-4D97-AF65-F5344CB8AC3E}">
        <p14:creationId xmlns:p14="http://schemas.microsoft.com/office/powerpoint/2010/main" val="29752755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solidFill>
                  <a:schemeClr val="accent3">
                    <a:lumMod val="60000"/>
                    <a:lumOff val="40000"/>
                  </a:schemeClr>
                </a:solidFill>
              </a:rPr>
              <a:t>The BONUS ARMY</a:t>
            </a:r>
            <a:endParaRPr lang="en-US" u="sng" dirty="0">
              <a:solidFill>
                <a:schemeClr val="accent3">
                  <a:lumMod val="60000"/>
                  <a:lumOff val="40000"/>
                </a:schemeClr>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57985" y="1600200"/>
            <a:ext cx="4628029" cy="3733800"/>
          </a:xfrm>
        </p:spPr>
      </p:pic>
    </p:spTree>
    <p:extLst>
      <p:ext uri="{BB962C8B-B14F-4D97-AF65-F5344CB8AC3E}">
        <p14:creationId xmlns:p14="http://schemas.microsoft.com/office/powerpoint/2010/main" val="379609850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solidFill>
                  <a:schemeClr val="accent3">
                    <a:lumMod val="60000"/>
                    <a:lumOff val="40000"/>
                  </a:schemeClr>
                </a:solidFill>
              </a:rPr>
              <a:t>THE BONUS army: </a:t>
            </a:r>
            <a:r>
              <a:rPr lang="en-US" u="sng" dirty="0" err="1" smtClean="0">
                <a:solidFill>
                  <a:schemeClr val="accent3">
                    <a:lumMod val="60000"/>
                    <a:lumOff val="40000"/>
                  </a:schemeClr>
                </a:solidFill>
              </a:rPr>
              <a:t>Hooverville</a:t>
            </a:r>
            <a:endParaRPr lang="en-US" u="sng" dirty="0">
              <a:solidFill>
                <a:schemeClr val="accent3">
                  <a:lumMod val="60000"/>
                  <a:lumOff val="40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8800" y="1429543"/>
            <a:ext cx="5486400" cy="4083728"/>
          </a:xfrm>
        </p:spPr>
      </p:pic>
    </p:spTree>
    <p:extLst>
      <p:ext uri="{BB962C8B-B14F-4D97-AF65-F5344CB8AC3E}">
        <p14:creationId xmlns:p14="http://schemas.microsoft.com/office/powerpoint/2010/main" val="21330759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600" u="sng" dirty="0" smtClean="0">
                <a:solidFill>
                  <a:schemeClr val="accent3">
                    <a:lumMod val="60000"/>
                    <a:lumOff val="40000"/>
                  </a:schemeClr>
                </a:solidFill>
              </a:rPr>
              <a:t>The Government attack on the Bonus Army</a:t>
            </a:r>
            <a:endParaRPr lang="en-US" sz="2600" u="sng" dirty="0">
              <a:solidFill>
                <a:schemeClr val="accent3">
                  <a:lumMod val="60000"/>
                  <a:lumOff val="40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90750" y="1919287"/>
            <a:ext cx="4762500" cy="3095625"/>
          </a:xfrm>
        </p:spPr>
      </p:pic>
    </p:spTree>
    <p:extLst>
      <p:ext uri="{BB962C8B-B14F-4D97-AF65-F5344CB8AC3E}">
        <p14:creationId xmlns:p14="http://schemas.microsoft.com/office/powerpoint/2010/main" val="23122180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3"/>
                </a:solidFill>
              </a:rPr>
              <a:t>Similarities between the Great Depression of the 1920s and the present…</a:t>
            </a:r>
            <a:endParaRPr lang="en-US" dirty="0">
              <a:solidFill>
                <a:schemeClr val="accent3"/>
              </a:solidFill>
            </a:endParaRPr>
          </a:p>
        </p:txBody>
      </p:sp>
      <p:sp>
        <p:nvSpPr>
          <p:cNvPr id="3" name="Content Placeholder 2"/>
          <p:cNvSpPr>
            <a:spLocks noGrp="1"/>
          </p:cNvSpPr>
          <p:nvPr>
            <p:ph idx="1"/>
          </p:nvPr>
        </p:nvSpPr>
        <p:spPr/>
        <p:txBody>
          <a:bodyPr>
            <a:normAutofit fontScale="92500" lnSpcReduction="20000"/>
          </a:bodyPr>
          <a:lstStyle/>
          <a:p>
            <a:r>
              <a:rPr lang="en-US" dirty="0" smtClean="0">
                <a:solidFill>
                  <a:schemeClr val="accent3"/>
                </a:solidFill>
              </a:rPr>
              <a:t>What factors are considered causes of the Great Depression?  What causes are enumerated for the present “Great Recession?” </a:t>
            </a:r>
          </a:p>
          <a:p>
            <a:endParaRPr lang="en-US" dirty="0">
              <a:solidFill>
                <a:schemeClr val="accent3"/>
              </a:solidFill>
            </a:endParaRPr>
          </a:p>
          <a:p>
            <a:r>
              <a:rPr lang="en-US" dirty="0" smtClean="0">
                <a:solidFill>
                  <a:schemeClr val="accent3"/>
                </a:solidFill>
              </a:rPr>
              <a:t>To what degree is the lack of government regulation or oversight of banks and other businesses a cause these economic downturns?</a:t>
            </a:r>
          </a:p>
          <a:p>
            <a:endParaRPr lang="en-US" dirty="0">
              <a:solidFill>
                <a:schemeClr val="accent3"/>
              </a:solidFill>
            </a:endParaRPr>
          </a:p>
          <a:p>
            <a:r>
              <a:rPr lang="en-US" dirty="0" smtClean="0">
                <a:solidFill>
                  <a:schemeClr val="accent3"/>
                </a:solidFill>
              </a:rPr>
              <a:t>To what extent is the government able to correct downturns in the economy through its policies: jobs programs, tax code, and government regulations?</a:t>
            </a:r>
          </a:p>
          <a:p>
            <a:endParaRPr lang="en-US" dirty="0">
              <a:solidFill>
                <a:schemeClr val="accent3"/>
              </a:solidFill>
            </a:endParaRPr>
          </a:p>
          <a:p>
            <a:r>
              <a:rPr lang="en-US" dirty="0" smtClean="0">
                <a:solidFill>
                  <a:schemeClr val="accent3"/>
                </a:solidFill>
              </a:rPr>
              <a:t>How do individuals in society register their protests against those they hold responsible for the economic malaise in both eras?</a:t>
            </a:r>
            <a:endParaRPr lang="en-US" dirty="0">
              <a:solidFill>
                <a:schemeClr val="accent3"/>
              </a:solidFill>
            </a:endParaRPr>
          </a:p>
        </p:txBody>
      </p:sp>
    </p:spTree>
    <p:extLst>
      <p:ext uri="{BB962C8B-B14F-4D97-AF65-F5344CB8AC3E}">
        <p14:creationId xmlns:p14="http://schemas.microsoft.com/office/powerpoint/2010/main" val="116347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400" u="sng" dirty="0" smtClean="0">
                <a:solidFill>
                  <a:schemeClr val="accent3">
                    <a:lumMod val="60000"/>
                    <a:lumOff val="40000"/>
                  </a:schemeClr>
                </a:solidFill>
              </a:rPr>
              <a:t>Labor Reducing Household Appliances - </a:t>
            </a:r>
            <a:r>
              <a:rPr lang="en-US" sz="2400" dirty="0" smtClean="0">
                <a:solidFill>
                  <a:schemeClr val="accent3">
                    <a:lumMod val="60000"/>
                    <a:lumOff val="40000"/>
                  </a:schemeClr>
                </a:solidFill>
              </a:rPr>
              <a:t> WITH GROWING ELECTRIFICATION,  APPLIANCES SOLD WELL.</a:t>
            </a:r>
            <a:endParaRPr lang="en-US" sz="2400" u="sng" dirty="0">
              <a:solidFill>
                <a:schemeClr val="accent3">
                  <a:lumMod val="60000"/>
                  <a:lumOff val="40000"/>
                </a:schemeClr>
              </a:solidFill>
            </a:endParaRPr>
          </a:p>
        </p:txBody>
      </p:sp>
      <p:sp>
        <p:nvSpPr>
          <p:cNvPr id="6" name="Text Placeholder 5"/>
          <p:cNvSpPr>
            <a:spLocks noGrp="1"/>
          </p:cNvSpPr>
          <p:nvPr>
            <p:ph type="body" idx="1"/>
          </p:nvPr>
        </p:nvSpPr>
        <p:spPr/>
        <p:txBody>
          <a:bodyPr/>
          <a:lstStyle/>
          <a:p>
            <a:r>
              <a:rPr lang="en-US" dirty="0" smtClean="0"/>
              <a:t>The Washing Machine</a:t>
            </a:r>
            <a:endParaRPr lang="en-US" dirty="0"/>
          </a:p>
        </p:txBody>
      </p:sp>
      <p:sp>
        <p:nvSpPr>
          <p:cNvPr id="8" name="Text Placeholder 7"/>
          <p:cNvSpPr>
            <a:spLocks noGrp="1"/>
          </p:cNvSpPr>
          <p:nvPr>
            <p:ph type="body" sz="quarter" idx="3"/>
          </p:nvPr>
        </p:nvSpPr>
        <p:spPr/>
        <p:txBody>
          <a:bodyPr/>
          <a:lstStyle/>
          <a:p>
            <a:r>
              <a:rPr lang="en-US" dirty="0" smtClean="0"/>
              <a:t>The Vacuum Cleaner</a:t>
            </a:r>
            <a:endParaRPr lang="en-US" dirty="0"/>
          </a:p>
        </p:txBody>
      </p:sp>
      <p:pic>
        <p:nvPicPr>
          <p:cNvPr id="10" name="Content Placeholder 9"/>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632712" y="2209800"/>
            <a:ext cx="1763776" cy="3200400"/>
          </a:xfrm>
        </p:spPr>
      </p:pic>
      <p:pic>
        <p:nvPicPr>
          <p:cNvPr id="11" name="Content Placeholder 10"/>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5643880" y="2405380"/>
            <a:ext cx="1971040" cy="2809240"/>
          </a:xfrm>
        </p:spPr>
      </p:pic>
    </p:spTree>
    <p:extLst>
      <p:ext uri="{BB962C8B-B14F-4D97-AF65-F5344CB8AC3E}">
        <p14:creationId xmlns:p14="http://schemas.microsoft.com/office/powerpoint/2010/main" val="2751332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u="sng" dirty="0" smtClean="0">
                <a:solidFill>
                  <a:schemeClr val="accent3">
                    <a:lumMod val="60000"/>
                    <a:lumOff val="40000"/>
                  </a:schemeClr>
                </a:solidFill>
              </a:rPr>
              <a:t>Government Policies to Stimulate the Economy</a:t>
            </a:r>
            <a:endParaRPr lang="en-US" u="sng" dirty="0">
              <a:solidFill>
                <a:schemeClr val="accent3">
                  <a:lumMod val="60000"/>
                  <a:lumOff val="40000"/>
                </a:schemeClr>
              </a:solidFill>
            </a:endParaRPr>
          </a:p>
        </p:txBody>
      </p:sp>
      <p:sp>
        <p:nvSpPr>
          <p:cNvPr id="8" name="Content Placeholder 7"/>
          <p:cNvSpPr>
            <a:spLocks noGrp="1"/>
          </p:cNvSpPr>
          <p:nvPr>
            <p:ph idx="1"/>
          </p:nvPr>
        </p:nvSpPr>
        <p:spPr/>
        <p:txBody>
          <a:bodyPr>
            <a:normAutofit fontScale="92500" lnSpcReduction="10000"/>
          </a:bodyPr>
          <a:lstStyle/>
          <a:p>
            <a:r>
              <a:rPr lang="en-US" dirty="0" smtClean="0"/>
              <a:t>The United States government maintained </a:t>
            </a:r>
            <a:r>
              <a:rPr lang="en-US" b="1" u="sng" dirty="0" smtClean="0"/>
              <a:t>HIGH TARIFFS </a:t>
            </a:r>
            <a:r>
              <a:rPr lang="en-US" dirty="0" smtClean="0"/>
              <a:t>which protected American companies.  A tariff added a tax to the price of any goods which were made in foreign countries.  So a washing machine or vacuum made in England, for example, would cost more than the American made Hoover vacuum.  Since most consumers will purchase the cheaper of two relatively equal products, this encouraged sales of American products. </a:t>
            </a:r>
          </a:p>
          <a:p>
            <a:r>
              <a:rPr lang="en-US" dirty="0" smtClean="0"/>
              <a:t>The US government also </a:t>
            </a:r>
            <a:r>
              <a:rPr lang="en-US" b="1" u="sng" dirty="0" smtClean="0"/>
              <a:t>LOWERED TAXES </a:t>
            </a:r>
            <a:r>
              <a:rPr lang="en-US" dirty="0" smtClean="0"/>
              <a:t>on wealthy people, which were extremely high at the time.  This allowed rich Americans to spend more of their money – hopefully on American made goods which would benefit companies across the country.</a:t>
            </a:r>
          </a:p>
          <a:p>
            <a:r>
              <a:rPr lang="en-US" dirty="0" smtClean="0"/>
              <a:t>Whether or not these policies helped the economy or hurt it is still a hotly contested point of debate.   To a large extent, it frames our national political discussion to this day.</a:t>
            </a:r>
            <a:endParaRPr lang="en-US" dirty="0"/>
          </a:p>
        </p:txBody>
      </p:sp>
    </p:spTree>
    <p:extLst>
      <p:ext uri="{BB962C8B-B14F-4D97-AF65-F5344CB8AC3E}">
        <p14:creationId xmlns:p14="http://schemas.microsoft.com/office/powerpoint/2010/main" val="6511945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solidFill>
                  <a:schemeClr val="accent3">
                    <a:lumMod val="60000"/>
                    <a:lumOff val="40000"/>
                  </a:schemeClr>
                </a:solidFill>
              </a:rPr>
              <a:t>A Bull Market</a:t>
            </a:r>
            <a:endParaRPr lang="en-US" b="1" dirty="0">
              <a:solidFill>
                <a:schemeClr val="accent3">
                  <a:lumMod val="60000"/>
                  <a:lumOff val="40000"/>
                </a:schemeClr>
              </a:solidFill>
            </a:endParaRPr>
          </a:p>
        </p:txBody>
      </p:sp>
      <p:sp>
        <p:nvSpPr>
          <p:cNvPr id="6" name="Content Placeholder 5"/>
          <p:cNvSpPr>
            <a:spLocks noGrp="1"/>
          </p:cNvSpPr>
          <p:nvPr>
            <p:ph sz="quarter" idx="14"/>
          </p:nvPr>
        </p:nvSpPr>
        <p:spPr/>
        <p:txBody>
          <a:bodyPr/>
          <a:lstStyle/>
          <a:p>
            <a:r>
              <a:rPr lang="en-US" dirty="0" smtClean="0"/>
              <a:t>A “Bull Market” is one characterized by the rising value of stock prices.  When Wall St. is characterized as a “Bull Market,” investors and stockholders are confident and companies are prosperous.  But the market is a very fickle place, and that was a bull market during the 1920s very quickly evaporated into a catastrophic collapse.</a:t>
            </a:r>
            <a:endParaRPr lang="en-US" dirty="0"/>
          </a:p>
        </p:txBody>
      </p:sp>
      <p:pic>
        <p:nvPicPr>
          <p:cNvPr id="3" name="Content Placeholder 2"/>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04875" y="1570037"/>
            <a:ext cx="3219450" cy="3810000"/>
          </a:xfrm>
        </p:spPr>
      </p:pic>
    </p:spTree>
    <p:extLst>
      <p:ext uri="{BB962C8B-B14F-4D97-AF65-F5344CB8AC3E}">
        <p14:creationId xmlns:p14="http://schemas.microsoft.com/office/powerpoint/2010/main" val="22902307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3">
                    <a:lumMod val="60000"/>
                    <a:lumOff val="40000"/>
                  </a:schemeClr>
                </a:solidFill>
              </a:rPr>
              <a:t>A Bear Market</a:t>
            </a:r>
            <a:endParaRPr lang="en-US" b="1" dirty="0">
              <a:solidFill>
                <a:schemeClr val="accent3">
                  <a:lumMod val="60000"/>
                  <a:lumOff val="40000"/>
                </a:schemeClr>
              </a:solidFill>
            </a:endParaRPr>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313860" y="1536700"/>
            <a:ext cx="2401480" cy="3876675"/>
          </a:xfrm>
        </p:spPr>
      </p:pic>
      <p:sp>
        <p:nvSpPr>
          <p:cNvPr id="4" name="Content Placeholder 3"/>
          <p:cNvSpPr>
            <a:spLocks noGrp="1"/>
          </p:cNvSpPr>
          <p:nvPr>
            <p:ph sz="quarter" idx="14"/>
          </p:nvPr>
        </p:nvSpPr>
        <p:spPr/>
        <p:txBody>
          <a:bodyPr/>
          <a:lstStyle/>
          <a:p>
            <a:r>
              <a:rPr lang="en-US" dirty="0" smtClean="0"/>
              <a:t>By 1928, the writing was on the wall, according to many economists.  Companies had overproduced, stockpiles were quickly multiplying, workers were being laid off, and the future of many companies did not look as bright. Cautious investors began to sell off their assets and repay their loans when necessary.</a:t>
            </a:r>
            <a:endParaRPr lang="en-US" dirty="0"/>
          </a:p>
        </p:txBody>
      </p:sp>
    </p:spTree>
    <p:extLst>
      <p:ext uri="{BB962C8B-B14F-4D97-AF65-F5344CB8AC3E}">
        <p14:creationId xmlns:p14="http://schemas.microsoft.com/office/powerpoint/2010/main" val="6916525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solidFill>
                  <a:schemeClr val="accent3">
                    <a:lumMod val="60000"/>
                    <a:lumOff val="40000"/>
                  </a:schemeClr>
                </a:solidFill>
              </a:rPr>
              <a:t>The Stock Market</a:t>
            </a:r>
            <a:endParaRPr lang="en-US" b="1" dirty="0">
              <a:solidFill>
                <a:schemeClr val="accent3">
                  <a:lumMod val="60000"/>
                  <a:lumOff val="40000"/>
                </a:schemeClr>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64913" y="1600200"/>
            <a:ext cx="6014174" cy="3733800"/>
          </a:xfrm>
        </p:spPr>
      </p:pic>
    </p:spTree>
    <p:extLst>
      <p:ext uri="{BB962C8B-B14F-4D97-AF65-F5344CB8AC3E}">
        <p14:creationId xmlns:p14="http://schemas.microsoft.com/office/powerpoint/2010/main" val="226030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lgn="ctr"/>
            <a:r>
              <a:rPr lang="en-US" b="1" u="sng" dirty="0" smtClean="0">
                <a:solidFill>
                  <a:schemeClr val="accent3">
                    <a:lumMod val="60000"/>
                    <a:lumOff val="40000"/>
                  </a:schemeClr>
                </a:solidFill>
              </a:rPr>
              <a:t>Buying “on the Margin”</a:t>
            </a:r>
            <a:endParaRPr lang="en-US" b="1" u="sng" dirty="0">
              <a:solidFill>
                <a:schemeClr val="accent3">
                  <a:lumMod val="60000"/>
                  <a:lumOff val="40000"/>
                </a:schemeClr>
              </a:solidFill>
            </a:endParaRPr>
          </a:p>
        </p:txBody>
      </p:sp>
      <p:sp>
        <p:nvSpPr>
          <p:cNvPr id="10" name="Content Placeholder 9"/>
          <p:cNvSpPr>
            <a:spLocks noGrp="1"/>
          </p:cNvSpPr>
          <p:nvPr>
            <p:ph idx="1"/>
          </p:nvPr>
        </p:nvSpPr>
        <p:spPr/>
        <p:txBody>
          <a:bodyPr>
            <a:normAutofit fontScale="92500" lnSpcReduction="20000"/>
          </a:bodyPr>
          <a:lstStyle/>
          <a:p>
            <a:pPr marL="114300" indent="0">
              <a:buNone/>
            </a:pPr>
            <a:r>
              <a:rPr lang="en-US" dirty="0" smtClean="0"/>
              <a:t>Buying “on the margin” is a process that involves borrowing money in order to purchase stock.  In some cases, investors paid less than 10% of the value of the stock – then borrowed close to 90% of the money required to buy the shares they wanted.  Banks provided stockbrokers and investors with the money they needed to purchase stock.</a:t>
            </a:r>
          </a:p>
          <a:p>
            <a:pPr marL="114300" indent="0">
              <a:buNone/>
            </a:pPr>
            <a:endParaRPr lang="en-US" dirty="0"/>
          </a:p>
          <a:p>
            <a:pPr marL="114300" indent="0">
              <a:buNone/>
            </a:pPr>
            <a:r>
              <a:rPr lang="en-US" dirty="0" smtClean="0"/>
              <a:t>If the value of the stocks continued to improve over time, the investors could pay off their debts and make money</a:t>
            </a:r>
            <a:r>
              <a:rPr lang="en-US" dirty="0"/>
              <a:t> </a:t>
            </a:r>
            <a:r>
              <a:rPr lang="en-US" dirty="0" smtClean="0"/>
              <a:t>– essentially profiting by using another man’s money on a bet.</a:t>
            </a:r>
          </a:p>
          <a:p>
            <a:pPr marL="114300" indent="0">
              <a:buNone/>
            </a:pPr>
            <a:endParaRPr lang="en-US" dirty="0"/>
          </a:p>
          <a:p>
            <a:pPr marL="114300" indent="0">
              <a:buNone/>
            </a:pPr>
            <a:r>
              <a:rPr lang="en-US" dirty="0" smtClean="0"/>
              <a:t>But if the stock’s value failed, the investors lost their money.  And, to make matters worse, they had to pay back the money they had borrowed – potentially nine times what they had invested themselves.  When brokers who had invested on the margin failed to pay their debts, problems began.</a:t>
            </a:r>
            <a:endParaRPr lang="en-US" dirty="0"/>
          </a:p>
        </p:txBody>
      </p:sp>
    </p:spTree>
    <p:extLst>
      <p:ext uri="{BB962C8B-B14F-4D97-AF65-F5344CB8AC3E}">
        <p14:creationId xmlns:p14="http://schemas.microsoft.com/office/powerpoint/2010/main" val="1546214703"/>
      </p:ext>
    </p:extLst>
  </p:cSld>
  <p:clrMapOvr>
    <a:masterClrMapping/>
  </p:clrMapOvr>
  <p:timing>
    <p:tnLst>
      <p:par>
        <p:cTn id="1" dur="indefinite" restart="never" nodeType="tmRoot"/>
      </p:par>
    </p:tnLst>
  </p:timing>
</p:sld>
</file>

<file path=ppt/theme/theme1.xml><?xml version="1.0" encoding="utf-8"?>
<a:theme xmlns:a="http://schemas.openxmlformats.org/drawingml/2006/main" name="Urban Pop">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 Pop</Template>
  <TotalTime>386</TotalTime>
  <Words>2025</Words>
  <Application>Microsoft Office PowerPoint</Application>
  <PresentationFormat>On-screen Show (4:3)</PresentationFormat>
  <Paragraphs>114</Paragraphs>
  <Slides>38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Calibri</vt:lpstr>
      <vt:lpstr>Courier New</vt:lpstr>
      <vt:lpstr>Gill Sans MT</vt:lpstr>
      <vt:lpstr>Wingdings 3</vt:lpstr>
      <vt:lpstr>Urban Pop</vt:lpstr>
      <vt:lpstr>The Economy of the 1920s – Prosperity to Poverty</vt:lpstr>
      <vt:lpstr>INDUSTRIAL GROWTH AND OVERPRODUCTION  The increase in productivity in the United States reflected our new ability to manufacture goods, which had been improved during the Great War.  Refrigerators, radios, automobiles, and household appliances were being produced and sold to new markets.  However, increased productivity would result in a surplus of supply – overproduction – which inevitably caused prices to drop, and company profits to decline. </vt:lpstr>
      <vt:lpstr>Consumers rely on credit.</vt:lpstr>
      <vt:lpstr>Labor Reducing Household Appliances -  WITH GROWING ELECTRIFICATION,  APPLIANCES SOLD WELL.</vt:lpstr>
      <vt:lpstr>Government Policies to Stimulate the Economy</vt:lpstr>
      <vt:lpstr>A Bull Market</vt:lpstr>
      <vt:lpstr>A Bear Market</vt:lpstr>
      <vt:lpstr>The Stock Market</vt:lpstr>
      <vt:lpstr>Buying “on the Margin”</vt:lpstr>
      <vt:lpstr>Other Factors:  Overproduction by Farmers</vt:lpstr>
      <vt:lpstr>Other Factors:  The Assembly Line </vt:lpstr>
      <vt:lpstr>The Impact of Assembly Lines</vt:lpstr>
      <vt:lpstr>The Election of 1928:  An Unlucky Winner?</vt:lpstr>
      <vt:lpstr>President Herbert Hoover</vt:lpstr>
      <vt:lpstr>Hoover and the Crash</vt:lpstr>
      <vt:lpstr>Older industries, struggling in the 1920s</vt:lpstr>
      <vt:lpstr>BLACK TUESDAY</vt:lpstr>
      <vt:lpstr>“Black Tuesday” October 29, 1929</vt:lpstr>
      <vt:lpstr>Overproduction </vt:lpstr>
      <vt:lpstr>Housing and auto manufacturing</vt:lpstr>
      <vt:lpstr>The Banking crisis</vt:lpstr>
      <vt:lpstr>THE Vicious Cycle of job loss and bankruptcy</vt:lpstr>
      <vt:lpstr>DEFAULT</vt:lpstr>
      <vt:lpstr>The banking crisis: Then and now</vt:lpstr>
      <vt:lpstr>UNEMPLOYMENT SKYROCKETS!</vt:lpstr>
      <vt:lpstr>HOOVERVILLES</vt:lpstr>
      <vt:lpstr>Hoover the scapegoat?</vt:lpstr>
      <vt:lpstr>HERBERT Hoover</vt:lpstr>
      <vt:lpstr>Men often left their families in search of work – and were not often welcomed on the road seeking work…</vt:lpstr>
      <vt:lpstr>Schools and major public services often closed due to a lack of funding – and unemployment increased as a result of the job losses. </vt:lpstr>
      <vt:lpstr>Hoover’s Advisors: Laissez- Faire</vt:lpstr>
      <vt:lpstr>The Reconstruction Finance Corporation</vt:lpstr>
      <vt:lpstr>The Bonus Army</vt:lpstr>
      <vt:lpstr>The Bonus Army</vt:lpstr>
      <vt:lpstr>The BONUS ARMY</vt:lpstr>
      <vt:lpstr>THE BONUS army: Hooverville</vt:lpstr>
      <vt:lpstr>The Government attack on the Bonus Army</vt:lpstr>
      <vt:lpstr>Similarities between the Great Depression of the 1920s and the present…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dc:creator>
  <cp:lastModifiedBy>Adam Henry</cp:lastModifiedBy>
  <cp:revision>15</cp:revision>
  <dcterms:created xsi:type="dcterms:W3CDTF">2010-11-13T14:16:11Z</dcterms:created>
  <dcterms:modified xsi:type="dcterms:W3CDTF">2015-10-06T15:18:59Z</dcterms:modified>
</cp:coreProperties>
</file>